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60" r:id="rId4"/>
    <p:sldId id="262" r:id="rId5"/>
    <p:sldId id="263" r:id="rId6"/>
    <p:sldId id="259" r:id="rId7"/>
    <p:sldId id="266" r:id="rId8"/>
    <p:sldId id="264" r:id="rId9"/>
    <p:sldId id="311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5" r:id="rId47"/>
    <p:sldId id="306" r:id="rId48"/>
    <p:sldId id="304" r:id="rId49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04"/>
    <a:srgbClr val="412E44"/>
    <a:srgbClr val="FFCCFF"/>
    <a:srgbClr val="FF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9E2F6-5573-444B-8FEE-BA5F1AD1D6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5F3792-E829-4F82-9F90-012A0C69D809}">
      <dgm:prSet phldrT="[ข้อความ]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วัสดุสำนักงาน ได้แก่</a:t>
          </a:r>
          <a:endParaRPr lang="th-TH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85F4AF7-24BA-49C1-B9F4-A1984524D83D}" type="parTrans" cxnId="{A589F4A0-75D5-4FBC-9D23-9BB6902267C4}">
      <dgm:prSet/>
      <dgm:spPr/>
      <dgm:t>
        <a:bodyPr/>
        <a:lstStyle/>
        <a:p>
          <a:endParaRPr lang="th-TH"/>
        </a:p>
      </dgm:t>
    </dgm:pt>
    <dgm:pt modelId="{D142E464-ADD7-4BCE-AB9B-9929FFF4840F}" type="sibTrans" cxnId="{A589F4A0-75D5-4FBC-9D23-9BB6902267C4}">
      <dgm:prSet/>
      <dgm:spPr/>
      <dgm:t>
        <a:bodyPr/>
        <a:lstStyle/>
        <a:p>
          <a:endParaRPr lang="th-TH"/>
        </a:p>
      </dgm:t>
    </dgm:pt>
    <dgm:pt modelId="{7E4C598F-1E6E-4638-A4B1-087066D9BFD5}">
      <dgm:prSet phldrT="[ข้อความ]"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กระดาษ</a:t>
          </a:r>
        </a:p>
        <a:p>
          <a:pPr>
            <a:spcAft>
              <a:spcPct val="35000"/>
            </a:spcAft>
          </a:pP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ถ่ายเอกสาร หรือพิมพ์งานทั่วไป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8A2591-D5CC-468E-9622-B5EAF76D2BD1}" type="parTrans" cxnId="{A14523E6-A975-4117-B267-2EB43568869B}">
      <dgm:prSet/>
      <dgm:spPr/>
      <dgm:t>
        <a:bodyPr/>
        <a:lstStyle/>
        <a:p>
          <a:endParaRPr lang="th-TH"/>
        </a:p>
      </dgm:t>
    </dgm:pt>
    <dgm:pt modelId="{2A3A9BB3-25B7-4BC9-8B28-1337D1BE86C7}" type="sibTrans" cxnId="{A14523E6-A975-4117-B267-2EB43568869B}">
      <dgm:prSet/>
      <dgm:spPr/>
      <dgm:t>
        <a:bodyPr/>
        <a:lstStyle/>
        <a:p>
          <a:endParaRPr lang="th-TH"/>
        </a:p>
      </dgm:t>
    </dgm:pt>
    <dgm:pt modelId="{706CC6F1-1AA5-4CAE-AAD9-CCFBEAA3F666}">
      <dgm:prSet phldrT="[ข้อความ]" phldr="1"/>
      <dgm:spPr/>
      <dgm:t>
        <a:bodyPr/>
        <a:lstStyle/>
        <a:p>
          <a:endParaRPr lang="th-TH"/>
        </a:p>
      </dgm:t>
    </dgm:pt>
    <dgm:pt modelId="{5915D83C-3DE8-4C1B-AF2D-5D1D2FF33F31}" type="parTrans" cxnId="{C38482FD-5371-4405-B5B6-A85C871A1546}">
      <dgm:prSet/>
      <dgm:spPr/>
      <dgm:t>
        <a:bodyPr/>
        <a:lstStyle/>
        <a:p>
          <a:endParaRPr lang="th-TH"/>
        </a:p>
      </dgm:t>
    </dgm:pt>
    <dgm:pt modelId="{B1BD5328-B9C6-4769-8642-C7FF9878BC21}" type="sibTrans" cxnId="{C38482FD-5371-4405-B5B6-A85C871A1546}">
      <dgm:prSet/>
      <dgm:spPr/>
      <dgm:t>
        <a:bodyPr/>
        <a:lstStyle/>
        <a:p>
          <a:endParaRPr lang="th-TH"/>
        </a:p>
      </dgm:t>
    </dgm:pt>
    <dgm:pt modelId="{ADE3BEF6-4AA6-4769-9C85-94038F5F00D3}">
      <dgm:prSet phldrT="[ข้อความ]" phldr="1"/>
      <dgm:spPr/>
      <dgm:t>
        <a:bodyPr/>
        <a:lstStyle/>
        <a:p>
          <a:endParaRPr lang="th-TH"/>
        </a:p>
      </dgm:t>
    </dgm:pt>
    <dgm:pt modelId="{E43FF2C8-6FBE-4A64-B001-039E52AA77A4}" type="parTrans" cxnId="{13804D19-AE70-4D37-8494-699237895E9B}">
      <dgm:prSet/>
      <dgm:spPr/>
      <dgm:t>
        <a:bodyPr/>
        <a:lstStyle/>
        <a:p>
          <a:endParaRPr lang="th-TH"/>
        </a:p>
      </dgm:t>
    </dgm:pt>
    <dgm:pt modelId="{CFDA789A-85F3-47BB-93E9-FB8DB3EBD030}" type="sibTrans" cxnId="{13804D19-AE70-4D37-8494-699237895E9B}">
      <dgm:prSet/>
      <dgm:spPr/>
      <dgm:t>
        <a:bodyPr/>
        <a:lstStyle/>
        <a:p>
          <a:endParaRPr lang="th-TH"/>
        </a:p>
      </dgm:t>
    </dgm:pt>
    <dgm:pt modelId="{406E42C2-EDA0-4DB5-9B0A-11D49EA7E86C}">
      <dgm:prSet phldrT="[ข้อความ]" phldr="1"/>
      <dgm:spPr/>
      <dgm:t>
        <a:bodyPr/>
        <a:lstStyle/>
        <a:p>
          <a:endParaRPr lang="th-TH"/>
        </a:p>
      </dgm:t>
    </dgm:pt>
    <dgm:pt modelId="{3243DB4E-B762-4929-8BF5-FFDBF7EAA1DE}" type="parTrans" cxnId="{C177E275-45DB-49CC-A7F8-F115B0A758FE}">
      <dgm:prSet/>
      <dgm:spPr/>
      <dgm:t>
        <a:bodyPr/>
        <a:lstStyle/>
        <a:p>
          <a:endParaRPr lang="th-TH"/>
        </a:p>
      </dgm:t>
    </dgm:pt>
    <dgm:pt modelId="{E12B3C29-A678-4B42-BE43-BF52F3FC90C0}" type="sibTrans" cxnId="{C177E275-45DB-49CC-A7F8-F115B0A758FE}">
      <dgm:prSet/>
      <dgm:spPr/>
      <dgm:t>
        <a:bodyPr/>
        <a:lstStyle/>
        <a:p>
          <a:endParaRPr lang="th-TH"/>
        </a:p>
      </dgm:t>
    </dgm:pt>
    <dgm:pt modelId="{0E34F202-EAF6-46C4-B4B3-CC5B2D20360F}">
      <dgm:prSet phldrT="[ข้อความ]"/>
      <dgm:spPr/>
      <dgm:t>
        <a:bodyPr/>
        <a:lstStyle/>
        <a:p>
          <a:endParaRPr lang="th-TH" dirty="0"/>
        </a:p>
      </dgm:t>
    </dgm:pt>
    <dgm:pt modelId="{A7F68AFF-8B81-4833-80E4-35766709EEEB}" type="sibTrans" cxnId="{174C9587-54C6-4EF6-ADAB-EBF00021C23C}">
      <dgm:prSet/>
      <dgm:spPr/>
      <dgm:t>
        <a:bodyPr/>
        <a:lstStyle/>
        <a:p>
          <a:endParaRPr lang="th-TH"/>
        </a:p>
      </dgm:t>
    </dgm:pt>
    <dgm:pt modelId="{F0C0CDB6-8D80-401C-A564-6841B92C2964}" type="parTrans" cxnId="{174C9587-54C6-4EF6-ADAB-EBF00021C23C}">
      <dgm:prSet/>
      <dgm:spPr/>
      <dgm:t>
        <a:bodyPr/>
        <a:lstStyle/>
        <a:p>
          <a:endParaRPr lang="th-TH"/>
        </a:p>
      </dgm:t>
    </dgm:pt>
    <dgm:pt modelId="{2FB371B0-92B8-4AE6-B660-9A769FDFB732}">
      <dgm:prSet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แฟ้มเอกสาร</a:t>
          </a:r>
          <a:endParaRPr lang="en-US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C59B44-CC36-4154-A658-7F67E43AD8EA}" type="parTrans" cxnId="{424F8858-F4BB-46F7-9C5C-1B2B601591FF}">
      <dgm:prSet/>
      <dgm:spPr/>
      <dgm:t>
        <a:bodyPr/>
        <a:lstStyle/>
        <a:p>
          <a:endParaRPr lang="th-TH"/>
        </a:p>
      </dgm:t>
    </dgm:pt>
    <dgm:pt modelId="{8AB5D68F-9925-415E-BD98-187E581DBA96}" type="sibTrans" cxnId="{424F8858-F4BB-46F7-9C5C-1B2B601591FF}">
      <dgm:prSet/>
      <dgm:spPr/>
      <dgm:t>
        <a:bodyPr/>
        <a:lstStyle/>
        <a:p>
          <a:endParaRPr lang="th-TH"/>
        </a:p>
      </dgm:t>
    </dgm:pt>
    <dgm:pt modelId="{CB65287E-F21C-4DAA-848B-89A51E8D8BD5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เทปปิดสำหรับการเข้าเล่ม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5405C0-C1E8-4E18-A11E-2106E393CEF6}" type="parTrans" cxnId="{170D08CA-5136-4093-9DB7-1E50CFD22D5F}">
      <dgm:prSet/>
      <dgm:spPr/>
      <dgm:t>
        <a:bodyPr/>
        <a:lstStyle/>
        <a:p>
          <a:endParaRPr lang="th-TH"/>
        </a:p>
      </dgm:t>
    </dgm:pt>
    <dgm:pt modelId="{72D3DB0D-48BA-4561-8AC3-E6163FE883B6}" type="sibTrans" cxnId="{170D08CA-5136-4093-9DB7-1E50CFD22D5F}">
      <dgm:prSet/>
      <dgm:spPr/>
      <dgm:t>
        <a:bodyPr/>
        <a:lstStyle/>
        <a:p>
          <a:endParaRPr lang="th-TH"/>
        </a:p>
      </dgm:t>
    </dgm:pt>
    <dgm:pt modelId="{44D8C189-C3B8-4113-9F97-5517CE87B57C}">
      <dgm:prSet custT="1"/>
      <dgm:spPr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ซองเอกสาร</a:t>
          </a:r>
          <a:endParaRPr lang="en-US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A1E602-D837-4330-9D67-13C8E55DCF16}" type="parTrans" cxnId="{5B2E9CC3-B870-43B7-ADC3-E503CCF30CC2}">
      <dgm:prSet/>
      <dgm:spPr/>
      <dgm:t>
        <a:bodyPr/>
        <a:lstStyle/>
        <a:p>
          <a:endParaRPr lang="th-TH"/>
        </a:p>
      </dgm:t>
    </dgm:pt>
    <dgm:pt modelId="{7E99CFD8-842F-4058-95DE-EB2BD17B7A78}" type="sibTrans" cxnId="{5B2E9CC3-B870-43B7-ADC3-E503CCF30CC2}">
      <dgm:prSet/>
      <dgm:spPr/>
      <dgm:t>
        <a:bodyPr/>
        <a:lstStyle/>
        <a:p>
          <a:endParaRPr lang="th-TH"/>
        </a:p>
      </dgm:t>
    </dgm:pt>
    <dgm:pt modelId="{11AC638C-178F-4D96-A463-482C34F5F724}">
      <dgm:prSet custT="1"/>
      <dgm:spPr>
        <a:solidFill>
          <a:srgbClr val="FA60E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ผงหมึก/ตลับผงหมึก (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Toner</a:t>
          </a: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6A6221-8C41-4863-B594-87033C47D380}" type="sibTrans" cxnId="{F4D0939B-BCBA-4B68-B8C7-5046A92196B4}">
      <dgm:prSet/>
      <dgm:spPr/>
      <dgm:t>
        <a:bodyPr/>
        <a:lstStyle/>
        <a:p>
          <a:endParaRPr lang="th-TH"/>
        </a:p>
      </dgm:t>
    </dgm:pt>
    <dgm:pt modelId="{1D6DDE5E-D8E4-4985-868A-6E98995BA4E8}" type="parTrans" cxnId="{F4D0939B-BCBA-4B68-B8C7-5046A92196B4}">
      <dgm:prSet/>
      <dgm:spPr/>
      <dgm:t>
        <a:bodyPr/>
        <a:lstStyle/>
        <a:p>
          <a:endParaRPr lang="th-TH"/>
        </a:p>
      </dgm:t>
    </dgm:pt>
    <dgm:pt modelId="{9D2DEFF5-412F-40A5-BC14-6514AF7BB3B9}" type="pres">
      <dgm:prSet presAssocID="{5E89E2F6-5573-444B-8FEE-BA5F1AD1D6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337E92-9BB1-44D8-832E-9FA3A1C2FE63}" type="pres">
      <dgm:prSet presAssocID="{FD5F3792-E829-4F82-9F90-012A0C69D809}" presName="centerShape" presStyleLbl="node0" presStyleIdx="0" presStyleCnt="1" custLinFactNeighborX="-414" custLinFactNeighborY="2941"/>
      <dgm:spPr/>
      <dgm:t>
        <a:bodyPr/>
        <a:lstStyle/>
        <a:p>
          <a:endParaRPr lang="th-TH"/>
        </a:p>
      </dgm:t>
    </dgm:pt>
    <dgm:pt modelId="{CF73F31D-D7DA-43AF-857D-56E30FD04527}" type="pres">
      <dgm:prSet presAssocID="{B28A2591-D5CC-468E-9622-B5EAF76D2BD1}" presName="parTrans" presStyleLbl="bgSibTrans2D1" presStyleIdx="0" presStyleCnt="5"/>
      <dgm:spPr/>
      <dgm:t>
        <a:bodyPr/>
        <a:lstStyle/>
        <a:p>
          <a:endParaRPr lang="th-TH"/>
        </a:p>
      </dgm:t>
    </dgm:pt>
    <dgm:pt modelId="{23DC91EC-2FFA-4372-BB81-B6E9F9D2C762}" type="pres">
      <dgm:prSet presAssocID="{7E4C598F-1E6E-4638-A4B1-087066D9BFD5}" presName="node" presStyleLbl="node1" presStyleIdx="0" presStyleCnt="5" custScaleX="1226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512897-9CD2-47AD-B869-A12704C39700}" type="pres">
      <dgm:prSet presAssocID="{1D6DDE5E-D8E4-4985-868A-6E98995BA4E8}" presName="parTrans" presStyleLbl="bgSibTrans2D1" presStyleIdx="1" presStyleCnt="5"/>
      <dgm:spPr/>
      <dgm:t>
        <a:bodyPr/>
        <a:lstStyle/>
        <a:p>
          <a:endParaRPr lang="th-TH"/>
        </a:p>
      </dgm:t>
    </dgm:pt>
    <dgm:pt modelId="{CE1C3E4E-A2CC-4DC6-A1E8-B1F863B374AD}" type="pres">
      <dgm:prSet presAssocID="{11AC638C-178F-4D96-A463-482C34F5F724}" presName="node" presStyleLbl="node1" presStyleIdx="1" presStyleCnt="5" custScaleX="112591" custScaleY="76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4A3B9E-DCB3-4CDE-9D4B-F75C53AF229F}" type="pres">
      <dgm:prSet presAssocID="{B1C59B44-CC36-4154-A658-7F67E43AD8EA}" presName="parTrans" presStyleLbl="bgSibTrans2D1" presStyleIdx="2" presStyleCnt="5"/>
      <dgm:spPr/>
      <dgm:t>
        <a:bodyPr/>
        <a:lstStyle/>
        <a:p>
          <a:endParaRPr lang="th-TH"/>
        </a:p>
      </dgm:t>
    </dgm:pt>
    <dgm:pt modelId="{AE38435E-35AE-4848-8B6C-04636B6B43EE}" type="pres">
      <dgm:prSet presAssocID="{2FB371B0-92B8-4AE6-B660-9A769FDFB732}" presName="node" presStyleLbl="node1" presStyleIdx="2" presStyleCnt="5" custScaleY="570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E49B81-E945-4D25-9457-9744910333F4}" type="pres">
      <dgm:prSet presAssocID="{B35405C0-C1E8-4E18-A11E-2106E393CEF6}" presName="parTrans" presStyleLbl="bgSibTrans2D1" presStyleIdx="3" presStyleCnt="5"/>
      <dgm:spPr/>
      <dgm:t>
        <a:bodyPr/>
        <a:lstStyle/>
        <a:p>
          <a:endParaRPr lang="th-TH"/>
        </a:p>
      </dgm:t>
    </dgm:pt>
    <dgm:pt modelId="{1B2D6115-FFC0-453E-B247-3611540F5462}" type="pres">
      <dgm:prSet presAssocID="{CB65287E-F21C-4DAA-848B-89A51E8D8BD5}" presName="node" presStyleLbl="node1" presStyleIdx="3" presStyleCnt="5" custScaleX="112363" custScaleY="76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338ED0-7E0B-4F70-827E-A559FE8CB5E9}" type="pres">
      <dgm:prSet presAssocID="{E6A1E602-D837-4330-9D67-13C8E55DCF16}" presName="parTrans" presStyleLbl="bgSibTrans2D1" presStyleIdx="4" presStyleCnt="5"/>
      <dgm:spPr/>
      <dgm:t>
        <a:bodyPr/>
        <a:lstStyle/>
        <a:p>
          <a:endParaRPr lang="th-TH"/>
        </a:p>
      </dgm:t>
    </dgm:pt>
    <dgm:pt modelId="{D42A0E4E-DBCF-4305-BE51-5FBB44507331}" type="pres">
      <dgm:prSet presAssocID="{44D8C189-C3B8-4113-9F97-5517CE87B57C}" presName="node" presStyleLbl="node1" presStyleIdx="4" presStyleCnt="5" custScaleY="69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74C9587-54C6-4EF6-ADAB-EBF00021C23C}" srcId="{5E89E2F6-5573-444B-8FEE-BA5F1AD1D68D}" destId="{0E34F202-EAF6-46C4-B4B3-CC5B2D20360F}" srcOrd="1" destOrd="0" parTransId="{F0C0CDB6-8D80-401C-A564-6841B92C2964}" sibTransId="{A7F68AFF-8B81-4833-80E4-35766709EEEB}"/>
    <dgm:cxn modelId="{C177E275-45DB-49CC-A7F8-F115B0A758FE}" srcId="{0E34F202-EAF6-46C4-B4B3-CC5B2D20360F}" destId="{406E42C2-EDA0-4DB5-9B0A-11D49EA7E86C}" srcOrd="2" destOrd="0" parTransId="{3243DB4E-B762-4929-8BF5-FFDBF7EAA1DE}" sibTransId="{E12B3C29-A678-4B42-BE43-BF52F3FC90C0}"/>
    <dgm:cxn modelId="{439F5B6E-69A5-4C9F-91DE-B76F88253291}" type="presOf" srcId="{7E4C598F-1E6E-4638-A4B1-087066D9BFD5}" destId="{23DC91EC-2FFA-4372-BB81-B6E9F9D2C762}" srcOrd="0" destOrd="0" presId="urn:microsoft.com/office/officeart/2005/8/layout/radial4"/>
    <dgm:cxn modelId="{81DC159B-3B31-4B62-8ACB-5922AB214173}" type="presOf" srcId="{44D8C189-C3B8-4113-9F97-5517CE87B57C}" destId="{D42A0E4E-DBCF-4305-BE51-5FBB44507331}" srcOrd="0" destOrd="0" presId="urn:microsoft.com/office/officeart/2005/8/layout/radial4"/>
    <dgm:cxn modelId="{2BAEE76B-CCA4-4407-B1FC-368B6E9AE8A8}" type="presOf" srcId="{1D6DDE5E-D8E4-4985-868A-6E98995BA4E8}" destId="{A3512897-9CD2-47AD-B869-A12704C39700}" srcOrd="0" destOrd="0" presId="urn:microsoft.com/office/officeart/2005/8/layout/radial4"/>
    <dgm:cxn modelId="{C38482FD-5371-4405-B5B6-A85C871A1546}" srcId="{0E34F202-EAF6-46C4-B4B3-CC5B2D20360F}" destId="{706CC6F1-1AA5-4CAE-AAD9-CCFBEAA3F666}" srcOrd="0" destOrd="0" parTransId="{5915D83C-3DE8-4C1B-AF2D-5D1D2FF33F31}" sibTransId="{B1BD5328-B9C6-4769-8642-C7FF9878BC21}"/>
    <dgm:cxn modelId="{25223156-21B2-4877-B8AD-506FE544C010}" type="presOf" srcId="{CB65287E-F21C-4DAA-848B-89A51E8D8BD5}" destId="{1B2D6115-FFC0-453E-B247-3611540F5462}" srcOrd="0" destOrd="0" presId="urn:microsoft.com/office/officeart/2005/8/layout/radial4"/>
    <dgm:cxn modelId="{A215E5B4-EE12-4306-BA5D-D967E3507BC9}" type="presOf" srcId="{11AC638C-178F-4D96-A463-482C34F5F724}" destId="{CE1C3E4E-A2CC-4DC6-A1E8-B1F863B374AD}" srcOrd="0" destOrd="0" presId="urn:microsoft.com/office/officeart/2005/8/layout/radial4"/>
    <dgm:cxn modelId="{A14523E6-A975-4117-B267-2EB43568869B}" srcId="{FD5F3792-E829-4F82-9F90-012A0C69D809}" destId="{7E4C598F-1E6E-4638-A4B1-087066D9BFD5}" srcOrd="0" destOrd="0" parTransId="{B28A2591-D5CC-468E-9622-B5EAF76D2BD1}" sibTransId="{2A3A9BB3-25B7-4BC9-8B28-1337D1BE86C7}"/>
    <dgm:cxn modelId="{D315CDB2-29CE-40B7-A0A0-52DFDCB97F9D}" type="presOf" srcId="{B1C59B44-CC36-4154-A658-7F67E43AD8EA}" destId="{ED4A3B9E-DCB3-4CDE-9D4B-F75C53AF229F}" srcOrd="0" destOrd="0" presId="urn:microsoft.com/office/officeart/2005/8/layout/radial4"/>
    <dgm:cxn modelId="{A589F4A0-75D5-4FBC-9D23-9BB6902267C4}" srcId="{5E89E2F6-5573-444B-8FEE-BA5F1AD1D68D}" destId="{FD5F3792-E829-4F82-9F90-012A0C69D809}" srcOrd="0" destOrd="0" parTransId="{685F4AF7-24BA-49C1-B9F4-A1984524D83D}" sibTransId="{D142E464-ADD7-4BCE-AB9B-9929FFF4840F}"/>
    <dgm:cxn modelId="{424F8858-F4BB-46F7-9C5C-1B2B601591FF}" srcId="{FD5F3792-E829-4F82-9F90-012A0C69D809}" destId="{2FB371B0-92B8-4AE6-B660-9A769FDFB732}" srcOrd="2" destOrd="0" parTransId="{B1C59B44-CC36-4154-A658-7F67E43AD8EA}" sibTransId="{8AB5D68F-9925-415E-BD98-187E581DBA96}"/>
    <dgm:cxn modelId="{9CDE9512-70E2-44EE-98D6-889B327EB149}" type="presOf" srcId="{E6A1E602-D837-4330-9D67-13C8E55DCF16}" destId="{7F338ED0-7E0B-4F70-827E-A559FE8CB5E9}" srcOrd="0" destOrd="0" presId="urn:microsoft.com/office/officeart/2005/8/layout/radial4"/>
    <dgm:cxn modelId="{1D566AA5-6FF1-4978-8C71-9C8BAF517135}" type="presOf" srcId="{B28A2591-D5CC-468E-9622-B5EAF76D2BD1}" destId="{CF73F31D-D7DA-43AF-857D-56E30FD04527}" srcOrd="0" destOrd="0" presId="urn:microsoft.com/office/officeart/2005/8/layout/radial4"/>
    <dgm:cxn modelId="{13804D19-AE70-4D37-8494-699237895E9B}" srcId="{0E34F202-EAF6-46C4-B4B3-CC5B2D20360F}" destId="{ADE3BEF6-4AA6-4769-9C85-94038F5F00D3}" srcOrd="1" destOrd="0" parTransId="{E43FF2C8-6FBE-4A64-B001-039E52AA77A4}" sibTransId="{CFDA789A-85F3-47BB-93E9-FB8DB3EBD030}"/>
    <dgm:cxn modelId="{F4D0939B-BCBA-4B68-B8C7-5046A92196B4}" srcId="{FD5F3792-E829-4F82-9F90-012A0C69D809}" destId="{11AC638C-178F-4D96-A463-482C34F5F724}" srcOrd="1" destOrd="0" parTransId="{1D6DDE5E-D8E4-4985-868A-6E98995BA4E8}" sibTransId="{736A6221-8C41-4863-B594-87033C47D380}"/>
    <dgm:cxn modelId="{A5133998-C023-4329-B9EC-73C52D0470F8}" type="presOf" srcId="{B35405C0-C1E8-4E18-A11E-2106E393CEF6}" destId="{DAE49B81-E945-4D25-9457-9744910333F4}" srcOrd="0" destOrd="0" presId="urn:microsoft.com/office/officeart/2005/8/layout/radial4"/>
    <dgm:cxn modelId="{39BC3307-8B2E-4CDB-B2B6-A9665A3090C8}" type="presOf" srcId="{5E89E2F6-5573-444B-8FEE-BA5F1AD1D68D}" destId="{9D2DEFF5-412F-40A5-BC14-6514AF7BB3B9}" srcOrd="0" destOrd="0" presId="urn:microsoft.com/office/officeart/2005/8/layout/radial4"/>
    <dgm:cxn modelId="{5B2E9CC3-B870-43B7-ADC3-E503CCF30CC2}" srcId="{FD5F3792-E829-4F82-9F90-012A0C69D809}" destId="{44D8C189-C3B8-4113-9F97-5517CE87B57C}" srcOrd="4" destOrd="0" parTransId="{E6A1E602-D837-4330-9D67-13C8E55DCF16}" sibTransId="{7E99CFD8-842F-4058-95DE-EB2BD17B7A78}"/>
    <dgm:cxn modelId="{170D08CA-5136-4093-9DB7-1E50CFD22D5F}" srcId="{FD5F3792-E829-4F82-9F90-012A0C69D809}" destId="{CB65287E-F21C-4DAA-848B-89A51E8D8BD5}" srcOrd="3" destOrd="0" parTransId="{B35405C0-C1E8-4E18-A11E-2106E393CEF6}" sibTransId="{72D3DB0D-48BA-4561-8AC3-E6163FE883B6}"/>
    <dgm:cxn modelId="{C1A7F2BA-CA37-4A5D-83C7-0D426B0175D2}" type="presOf" srcId="{FD5F3792-E829-4F82-9F90-012A0C69D809}" destId="{13337E92-9BB1-44D8-832E-9FA3A1C2FE63}" srcOrd="0" destOrd="0" presId="urn:microsoft.com/office/officeart/2005/8/layout/radial4"/>
    <dgm:cxn modelId="{F8E42460-9E22-46E6-B264-31A5F27CC0EC}" type="presOf" srcId="{2FB371B0-92B8-4AE6-B660-9A769FDFB732}" destId="{AE38435E-35AE-4848-8B6C-04636B6B43EE}" srcOrd="0" destOrd="0" presId="urn:microsoft.com/office/officeart/2005/8/layout/radial4"/>
    <dgm:cxn modelId="{672E42E9-2645-4FAA-8592-D6307C989BBA}" type="presParOf" srcId="{9D2DEFF5-412F-40A5-BC14-6514AF7BB3B9}" destId="{13337E92-9BB1-44D8-832E-9FA3A1C2FE63}" srcOrd="0" destOrd="0" presId="urn:microsoft.com/office/officeart/2005/8/layout/radial4"/>
    <dgm:cxn modelId="{62D78017-37D1-44D4-84A5-EFCFC9DAE4C3}" type="presParOf" srcId="{9D2DEFF5-412F-40A5-BC14-6514AF7BB3B9}" destId="{CF73F31D-D7DA-43AF-857D-56E30FD04527}" srcOrd="1" destOrd="0" presId="urn:microsoft.com/office/officeart/2005/8/layout/radial4"/>
    <dgm:cxn modelId="{CD7DD0D0-210A-4119-BAAA-88E453238A34}" type="presParOf" srcId="{9D2DEFF5-412F-40A5-BC14-6514AF7BB3B9}" destId="{23DC91EC-2FFA-4372-BB81-B6E9F9D2C762}" srcOrd="2" destOrd="0" presId="urn:microsoft.com/office/officeart/2005/8/layout/radial4"/>
    <dgm:cxn modelId="{BCDE4B3B-C5DC-4DFA-9025-825DC4F0ECC6}" type="presParOf" srcId="{9D2DEFF5-412F-40A5-BC14-6514AF7BB3B9}" destId="{A3512897-9CD2-47AD-B869-A12704C39700}" srcOrd="3" destOrd="0" presId="urn:microsoft.com/office/officeart/2005/8/layout/radial4"/>
    <dgm:cxn modelId="{0B2AAEE3-8E05-4554-B133-ABFAE7965E2A}" type="presParOf" srcId="{9D2DEFF5-412F-40A5-BC14-6514AF7BB3B9}" destId="{CE1C3E4E-A2CC-4DC6-A1E8-B1F863B374AD}" srcOrd="4" destOrd="0" presId="urn:microsoft.com/office/officeart/2005/8/layout/radial4"/>
    <dgm:cxn modelId="{BD1C0A6F-FA4E-4A3F-8E72-D800E6D71A75}" type="presParOf" srcId="{9D2DEFF5-412F-40A5-BC14-6514AF7BB3B9}" destId="{ED4A3B9E-DCB3-4CDE-9D4B-F75C53AF229F}" srcOrd="5" destOrd="0" presId="urn:microsoft.com/office/officeart/2005/8/layout/radial4"/>
    <dgm:cxn modelId="{A7AE83C7-FEA4-410F-B2C0-BA9C9DB7AEEF}" type="presParOf" srcId="{9D2DEFF5-412F-40A5-BC14-6514AF7BB3B9}" destId="{AE38435E-35AE-4848-8B6C-04636B6B43EE}" srcOrd="6" destOrd="0" presId="urn:microsoft.com/office/officeart/2005/8/layout/radial4"/>
    <dgm:cxn modelId="{D107BD9B-D9F8-4D46-94B7-948F7F05E612}" type="presParOf" srcId="{9D2DEFF5-412F-40A5-BC14-6514AF7BB3B9}" destId="{DAE49B81-E945-4D25-9457-9744910333F4}" srcOrd="7" destOrd="0" presId="urn:microsoft.com/office/officeart/2005/8/layout/radial4"/>
    <dgm:cxn modelId="{027DFFEB-14EA-4A9D-9F96-3AA9298581AB}" type="presParOf" srcId="{9D2DEFF5-412F-40A5-BC14-6514AF7BB3B9}" destId="{1B2D6115-FFC0-453E-B247-3611540F5462}" srcOrd="8" destOrd="0" presId="urn:microsoft.com/office/officeart/2005/8/layout/radial4"/>
    <dgm:cxn modelId="{A6C7EBE3-B462-4F29-A244-D3217AB3AC58}" type="presParOf" srcId="{9D2DEFF5-412F-40A5-BC14-6514AF7BB3B9}" destId="{7F338ED0-7E0B-4F70-827E-A559FE8CB5E9}" srcOrd="9" destOrd="0" presId="urn:microsoft.com/office/officeart/2005/8/layout/radial4"/>
    <dgm:cxn modelId="{DAAB66B7-2A0D-4C74-BFC1-216640593687}" type="presParOf" srcId="{9D2DEFF5-412F-40A5-BC14-6514AF7BB3B9}" destId="{D42A0E4E-DBCF-4305-BE51-5FBB445073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37E92-9BB1-44D8-832E-9FA3A1C2FE63}">
      <dsp:nvSpPr>
        <dsp:cNvPr id="0" name=""/>
        <dsp:cNvSpPr/>
      </dsp:nvSpPr>
      <dsp:spPr>
        <a:xfrm>
          <a:off x="2996364" y="2522983"/>
          <a:ext cx="1869504" cy="1869504"/>
        </a:xfrm>
        <a:prstGeom prst="ellipse">
          <a:avLst/>
        </a:prstGeom>
        <a:solidFill>
          <a:schemeClr val="accent6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วัสดุสำนักงาน ได้แก่</a:t>
          </a:r>
          <a:endParaRPr lang="th-TH" sz="3300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70147" y="2796766"/>
        <a:ext cx="1321938" cy="1321938"/>
      </dsp:txXfrm>
    </dsp:sp>
    <dsp:sp modelId="{CF73F31D-D7DA-43AF-857D-56E30FD04527}">
      <dsp:nvSpPr>
        <dsp:cNvPr id="0" name=""/>
        <dsp:cNvSpPr/>
      </dsp:nvSpPr>
      <dsp:spPr>
        <a:xfrm rot="10993257">
          <a:off x="1206867" y="3085684"/>
          <a:ext cx="169388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C91EC-2FFA-4372-BB81-B6E9F9D2C762}">
      <dsp:nvSpPr>
        <dsp:cNvPr id="0" name=""/>
        <dsp:cNvSpPr/>
      </dsp:nvSpPr>
      <dsp:spPr>
        <a:xfrm>
          <a:off x="119304" y="2594090"/>
          <a:ext cx="2177803" cy="1420823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กระดาษ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ถ่ายเอกสาร หรือพิมพ์งานทั่วไป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0918" y="2635704"/>
        <a:ext cx="2094575" cy="1337595"/>
      </dsp:txXfrm>
    </dsp:sp>
    <dsp:sp modelId="{A3512897-9CD2-47AD-B869-A12704C39700}">
      <dsp:nvSpPr>
        <dsp:cNvPr id="0" name=""/>
        <dsp:cNvSpPr/>
      </dsp:nvSpPr>
      <dsp:spPr>
        <a:xfrm rot="13650630">
          <a:off x="1720122" y="1760689"/>
          <a:ext cx="180107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C3E4E-A2CC-4DC6-A1E8-B1F863B374AD}">
      <dsp:nvSpPr>
        <dsp:cNvPr id="0" name=""/>
        <dsp:cNvSpPr/>
      </dsp:nvSpPr>
      <dsp:spPr>
        <a:xfrm>
          <a:off x="1012562" y="819167"/>
          <a:ext cx="1999649" cy="1087740"/>
        </a:xfrm>
        <a:prstGeom prst="roundRect">
          <a:avLst>
            <a:gd name="adj" fmla="val 10000"/>
          </a:avLst>
        </a:prstGeom>
        <a:solidFill>
          <a:srgbClr val="FA60E4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ผงหมึก/ตลับผงหมึก (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Toner</a:t>
          </a: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44421" y="851026"/>
        <a:ext cx="1935931" cy="1024022"/>
      </dsp:txXfrm>
    </dsp:sp>
    <dsp:sp modelId="{ED4A3B9E-DCB3-4CDE-9D4B-F75C53AF229F}">
      <dsp:nvSpPr>
        <dsp:cNvPr id="0" name=""/>
        <dsp:cNvSpPr/>
      </dsp:nvSpPr>
      <dsp:spPr>
        <a:xfrm rot="16226959">
          <a:off x="3018481" y="1220515"/>
          <a:ext cx="1856183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435E-35AE-4848-8B6C-04636B6B43EE}">
      <dsp:nvSpPr>
        <dsp:cNvPr id="0" name=""/>
        <dsp:cNvSpPr/>
      </dsp:nvSpPr>
      <dsp:spPr>
        <a:xfrm>
          <a:off x="3065836" y="153233"/>
          <a:ext cx="1776029" cy="811247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แฟ้มเอกสาร</a:t>
          </a:r>
          <a:endParaRPr lang="en-US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9597" y="176994"/>
        <a:ext cx="1728507" cy="763725"/>
      </dsp:txXfrm>
    </dsp:sp>
    <dsp:sp modelId="{DAE49B81-E945-4D25-9457-9744910333F4}">
      <dsp:nvSpPr>
        <dsp:cNvPr id="0" name=""/>
        <dsp:cNvSpPr/>
      </dsp:nvSpPr>
      <dsp:spPr>
        <a:xfrm rot="18789510">
          <a:off x="4354203" y="1764195"/>
          <a:ext cx="1830279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6115-FFC0-453E-B247-3611540F5462}">
      <dsp:nvSpPr>
        <dsp:cNvPr id="0" name=""/>
        <dsp:cNvSpPr/>
      </dsp:nvSpPr>
      <dsp:spPr>
        <a:xfrm>
          <a:off x="4897515" y="819167"/>
          <a:ext cx="1995600" cy="108774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เทปปิดสำหรับการเข้าเล่ม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29374" y="851026"/>
        <a:ext cx="1931882" cy="1024022"/>
      </dsp:txXfrm>
    </dsp:sp>
    <dsp:sp modelId="{7F338ED0-7E0B-4F70-827E-A559FE8CB5E9}">
      <dsp:nvSpPr>
        <dsp:cNvPr id="0" name=""/>
        <dsp:cNvSpPr/>
      </dsp:nvSpPr>
      <dsp:spPr>
        <a:xfrm rot="21409911">
          <a:off x="4964042" y="3086090"/>
          <a:ext cx="173678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0E4E-DBCF-4305-BE51-5FBB44507331}">
      <dsp:nvSpPr>
        <dsp:cNvPr id="0" name=""/>
        <dsp:cNvSpPr/>
      </dsp:nvSpPr>
      <dsp:spPr>
        <a:xfrm>
          <a:off x="5811481" y="2812343"/>
          <a:ext cx="1776029" cy="984318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ซองเอกสาร</a:t>
          </a:r>
          <a:endParaRPr lang="en-US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840311" y="2841173"/>
        <a:ext cx="1718369" cy="92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2980-836F-437A-AF25-62965CD4241A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7A805-442A-41A5-A72F-A441483BA1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08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9746-0F65-4B26-BE56-C8C6B5200F20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8A55-1FD7-4CE6-8821-17D1915DDF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085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8E67-D8DE-4870-8167-CD9D13106DB1}" type="slidenum">
              <a:rPr lang="en-US" altLang="th-TH"/>
              <a:pPr>
                <a:defRPr/>
              </a:pPr>
              <a:t>‹#›</a:t>
            </a:fld>
            <a:endParaRPr lang="th-TH" alt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2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E3B449-3F13-4520-87AF-D45C5BD91B08}" type="datetimeFigureOut">
              <a:rPr lang="th-TH" smtClean="0"/>
              <a:t>17/01/61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476D0A-66F7-407C-8992-0763705A8EC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038475" y="1533525"/>
            <a:ext cx="2895600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กำหนดความต้องการ</a:t>
            </a:r>
            <a:endParaRPr lang="en-US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481" y="2320191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463" y="3306763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5856" y="3306763"/>
            <a:ext cx="2304256" cy="6096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จัดหาพัสดุ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38475" y="4435701"/>
            <a:ext cx="2973685" cy="6096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การบริหารสัญญา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88316" y="5515065"/>
            <a:ext cx="3960440" cy="72388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การควบคุมและจำหน่ายพัสดุ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9400" y="3306763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เบิกจ่ายเงิน</a:t>
            </a:r>
            <a:endParaRPr lang="en-US" sz="32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39936" y="4005084"/>
            <a:ext cx="228600" cy="341896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343400" y="5134022"/>
            <a:ext cx="228600" cy="311202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053813" y="3321844"/>
            <a:ext cx="228600" cy="579438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325563" y="3023545"/>
            <a:ext cx="228600" cy="228600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7" name="Down Arrow 36"/>
          <p:cNvSpPr/>
          <p:nvPr/>
        </p:nvSpPr>
        <p:spPr>
          <a:xfrm rot="3120000">
            <a:off x="2462213" y="1935162"/>
            <a:ext cx="228600" cy="365125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8" name="Down Arrow 30"/>
          <p:cNvSpPr/>
          <p:nvPr/>
        </p:nvSpPr>
        <p:spPr>
          <a:xfrm rot="16200000">
            <a:off x="2676445" y="3328986"/>
            <a:ext cx="228600" cy="600075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051720" y="404664"/>
            <a:ext cx="5400600" cy="8007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กระบวนการบริหารงานพัสดุ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6" y="4664756"/>
            <a:ext cx="1691570" cy="156093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582565"/>
            <a:ext cx="172531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8813" y="260648"/>
            <a:ext cx="8201489" cy="2232248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ประกาศสำนักนายกรัฐมนตรี</a:t>
            </a:r>
            <a:b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แนวทางปฏิบัติในการจัดหาพัสดุการจัดหาพัสดุ</a:t>
            </a:r>
            <a:b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ด้วยวิธีตลาดอิเล็กทรอนิกส์ (</a:t>
            </a:r>
            <a:r>
              <a:rPr lang="en-US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</a:t>
            </a:r>
            <a:r>
              <a:rPr lang="en-US" sz="3200" b="1" spc="-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 : </a:t>
            </a:r>
            <a:r>
              <a:rPr lang="en-US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</a:t>
            </a:r>
            <a:r>
              <a:rPr lang="en-US" sz="3200" b="1" spc="-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market</a:t>
            </a: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spc="-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ด้วยวิธีประกวดราคาอิเล็กทรอนิกส์ (</a:t>
            </a:r>
            <a:r>
              <a:rPr lang="en-US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</a:t>
            </a:r>
            <a:r>
              <a:rPr lang="en-US" sz="3200" b="1" spc="-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Bidding : </a:t>
            </a:r>
            <a:r>
              <a:rPr lang="en-US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</a:t>
            </a:r>
            <a:r>
              <a:rPr lang="en-US" sz="3200" b="1" spc="-1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bidding</a:t>
            </a:r>
            <a:r>
              <a:rPr lang="th-TH" sz="3200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90820" y="2780928"/>
            <a:ext cx="7797474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ประกาศในราชกิจจา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นุเบกษา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เมื่อวันที่ 4 กุมภาพันธ์ 2558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(คณะรัฐมนตรีได้มีมติเมื่อวันที่ 25 พฤศจิกายน 2557 และ </a:t>
            </a:r>
            <a:b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27 มกราคม 2558)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91546" y="4797152"/>
            <a:ext cx="7797474" cy="172819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ว. 283  ให้จัดหาพัสดุด้วยวิธีตลาดอิเล็กทรอนิกส์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e-market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และวิธีประกวดราคาอิเล็กทรอนิกส์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e-bidding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และให้ถือปฏิบัติตั้งแต่วันที่ 1 กันยายน 2558 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27550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432239131"/>
              </p:ext>
            </p:extLst>
          </p:nvPr>
        </p:nvGraphicFramePr>
        <p:xfrm>
          <a:off x="827584" y="1916832"/>
          <a:ext cx="7706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475656" y="188640"/>
            <a:ext cx="6840760" cy="14401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พัสดุที่ต้องดำเนินการจัดหาด้วยวิธีตลาดอิเล็กทรอนิกส์ (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Market : e – market</a:t>
            </a:r>
            <a:r>
              <a:rPr lang="th-T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475654" y="692696"/>
            <a:ext cx="6626697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พัสดุที่ต้องดำเนินการจัดหาด้วยวิธีตลาดอิเล็กทรอนิกส์ (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Market : e – market</a:t>
            </a:r>
            <a:r>
              <a:rPr lang="th-TH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23625" y="2636912"/>
            <a:ext cx="7130753" cy="2808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ยารักษาโรค ได้แก่</a:t>
            </a:r>
          </a:p>
          <a:p>
            <a:pPr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Doxazosin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ยารักษาภาวะต่อมลูกหมากโต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Calcium carbonate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ยาป้องกันและรักษาภาวะขาดแคลเซียม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5" y="5229200"/>
            <a:ext cx="1870199" cy="13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323528" y="476722"/>
            <a:ext cx="3456383" cy="84611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ทราบยอดเงิน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(ตามระเบียบฯ พ.ศ. 2535 ข้อ 13)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93272" y="563845"/>
            <a:ext cx="2707119" cy="67392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จัดทำแผนการจัดซื้อจัดจ้าง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808308" y="1558670"/>
            <a:ext cx="3242462" cy="108012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รายงานขอซื้อหรือขอจ้าง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(ตามระเบียบฯ พ.ศ. 2535 ข้อ 27)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195736" y="3012638"/>
            <a:ext cx="2392408" cy="7008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ขั้นตอนวิธี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market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41425" y="2968788"/>
            <a:ext cx="2407039" cy="71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ขั้นตอนวิธี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bidding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32935" y="4003539"/>
            <a:ext cx="144016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ทำสัญญา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22084" y="5104446"/>
            <a:ext cx="1001165" cy="5290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019946" y="6147131"/>
            <a:ext cx="1001165" cy="44359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4162928" y="807213"/>
            <a:ext cx="847328" cy="27004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โค้งซ้าย 11"/>
          <p:cNvSpPr/>
          <p:nvPr/>
        </p:nvSpPr>
        <p:spPr>
          <a:xfrm>
            <a:off x="7203458" y="1430951"/>
            <a:ext cx="432048" cy="899235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ซ้าย-ขวา-ขึ้น 12"/>
          <p:cNvSpPr/>
          <p:nvPr/>
        </p:nvSpPr>
        <p:spPr>
          <a:xfrm>
            <a:off x="5000333" y="2835388"/>
            <a:ext cx="1020778" cy="737628"/>
          </a:xfrm>
          <a:prstGeom prst="leftRightUpArrow">
            <a:avLst>
              <a:gd name="adj1" fmla="val 10897"/>
              <a:gd name="adj2" fmla="val 20299"/>
              <a:gd name="adj3" fmla="val 2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โค้งซ้าย 13"/>
          <p:cNvSpPr/>
          <p:nvPr/>
        </p:nvSpPr>
        <p:spPr>
          <a:xfrm>
            <a:off x="6579877" y="3868701"/>
            <a:ext cx="340804" cy="680791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โค้งขวา 14"/>
          <p:cNvSpPr/>
          <p:nvPr/>
        </p:nvSpPr>
        <p:spPr>
          <a:xfrm>
            <a:off x="3911152" y="3854422"/>
            <a:ext cx="353093" cy="695070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5393273" y="4698474"/>
            <a:ext cx="201402" cy="31470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คำบรรยายภาพแบบวงรี 21"/>
          <p:cNvSpPr/>
          <p:nvPr/>
        </p:nvSpPr>
        <p:spPr>
          <a:xfrm>
            <a:off x="414663" y="1720888"/>
            <a:ext cx="1997097" cy="936104"/>
          </a:xfrm>
          <a:prstGeom prst="wedgeEllipseCallout">
            <a:avLst>
              <a:gd name="adj1" fmla="val 28246"/>
              <a:gd name="adj2" fmla="val 7383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กำหนดขึ้นใหม่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วงเล็บปีกกาซ้าย 22"/>
          <p:cNvSpPr/>
          <p:nvPr/>
        </p:nvSpPr>
        <p:spPr>
          <a:xfrm>
            <a:off x="3258557" y="4169608"/>
            <a:ext cx="491625" cy="230693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คำบรรยายภาพแบบวงรี 23"/>
          <p:cNvSpPr/>
          <p:nvPr/>
        </p:nvSpPr>
        <p:spPr>
          <a:xfrm>
            <a:off x="467544" y="4642296"/>
            <a:ext cx="2035498" cy="924299"/>
          </a:xfrm>
          <a:prstGeom prst="wedgeEllipseCallout">
            <a:avLst>
              <a:gd name="adj1" fmla="val 90868"/>
              <a:gd name="adj2" fmla="val 7256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คงเดิมตามระเบียบฯ 35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96" y="5724777"/>
            <a:ext cx="609653" cy="71939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30" y="4169608"/>
            <a:ext cx="1833353" cy="24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15616" y="548680"/>
            <a:ext cx="7128792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วิธีตลาดอิเล็กทรอนิกส์</a:t>
            </a:r>
            <a:r>
              <a:rPr lang="th-TH" sz="3600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Electronic Market : e – </a:t>
            </a:r>
            <a:r>
              <a:rPr lang="en-US" sz="3600" spc="-1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market</a:t>
            </a:r>
            <a:r>
              <a:rPr lang="th-TH" sz="3600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6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39552" y="1988840"/>
            <a:ext cx="8280920" cy="165618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2900" b="1" spc="-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การจัดหาพัสดุที่มีรายละเอียดคุณลักษณะที่ไม่ซับซ้อน เป็นสินค้าหรือ</a:t>
            </a:r>
            <a:r>
              <a:rPr lang="th-TH" sz="2900" b="1" spc="-6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  <a:r>
              <a:rPr lang="th-TH" sz="29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ทั่วไป มี</a:t>
            </a:r>
            <a:r>
              <a:rPr lang="th-TH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มาตรฐาน ซึ่งกำหนดให้ส่วนราชการจัดซื้อสินค้าหรืองานจ้าง ที่กำหนดไว้ในระบบ </a:t>
            </a:r>
            <a:r>
              <a:rPr lang="en-US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 - catalog </a:t>
            </a:r>
            <a:r>
              <a:rPr lang="th-TH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กระทำได้  2 ลักษณะ ดังนี้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5301" y="3933056"/>
            <a:ext cx="8280920" cy="27363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endParaRPr lang="th-TH" sz="29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r>
              <a:rPr lang="th-TH" sz="29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(</a:t>
            </a:r>
            <a:r>
              <a:rPr lang="th-TH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29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เสนอราคา โดยใบเสนอราคา (</a:t>
            </a:r>
            <a:r>
              <a:rPr lang="en-US" sz="29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Request for Quotation : RFQ) </a:t>
            </a:r>
            <a:r>
              <a:rPr lang="th-TH" sz="2900" b="1" spc="1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sz="2900" b="1" kern="1000" spc="1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การจัดหาพัสดุครั้งหนึ่ง ซึ่งมีราคาเกิน 100,000 บาท แต่ไม่เกิน</a:t>
            </a:r>
            <a:r>
              <a:rPr lang="en-US" sz="2900" b="1" kern="1000" spc="1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900" b="1" kern="1000" spc="-8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5,000,000</a:t>
            </a:r>
            <a:r>
              <a:rPr lang="th-TH" sz="2900" b="1" kern="1000" spc="-8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spc="-8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r>
              <a:rPr lang="th-TH" sz="2900" b="1" spc="6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(</a:t>
            </a:r>
            <a:r>
              <a:rPr lang="th-TH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2) การเสนอราคา โดยการประมูลอิเล็กทรอนิกส์ (</a:t>
            </a:r>
            <a:r>
              <a:rPr lang="en-US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Thai Auction)</a:t>
            </a:r>
            <a:r>
              <a:rPr lang="th-TH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ได้แก่ </a:t>
            </a:r>
            <a:r>
              <a:rPr lang="th-TH" sz="2900" b="1" spc="6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จัดหาพัสดุ ครั้งหนึ่ง ซึ่งมีราคาเกิน </a:t>
            </a:r>
            <a:r>
              <a:rPr lang="en-US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5,000,000 </a:t>
            </a:r>
            <a:r>
              <a:rPr lang="th-TH" sz="2900" b="1" spc="6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endParaRPr lang="th-TH" sz="2900" b="1" spc="-8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endParaRPr lang="en-US" sz="2900" b="1" spc="-8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20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762088" y="1581664"/>
            <a:ext cx="3384376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ขั้นตอนวิธี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market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259632" y="2713496"/>
            <a:ext cx="6624736" cy="100811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เจ้าหน้าที่พัสดุ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จัดทำรายงานขอซื้อขอจ้าง ใบคำขอเสนอราคา (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RFQ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ประกาศ และเอกสารการซื้อหรือการจ้างด้วยวิธี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market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4274256" y="3847914"/>
            <a:ext cx="360040" cy="648072"/>
          </a:xfrm>
          <a:prstGeom prst="downArrow">
            <a:avLst>
              <a:gd name="adj1" fmla="val 50000"/>
              <a:gd name="adj2" fmla="val 48094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52696" y="4566990"/>
            <a:ext cx="6624736" cy="126876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จัดพิมพ์รายงานขอซื้อขอจ้าง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ร่างประกาศและร่างเอกสาร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 เสนอหัวหน้าส่วนราชการ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ผ่านหัวหน้าเจ้าหน้าที่พัสดุ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18577"/>
            <a:ext cx="1378534" cy="108919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16" y="1478262"/>
            <a:ext cx="1440160" cy="116982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891048"/>
            <a:ext cx="1186475" cy="93419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35750"/>
            <a:ext cx="1296144" cy="9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203848" y="1628800"/>
            <a:ext cx="2664296" cy="648072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หัวหน้าส่วนราชการ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03648" y="2924944"/>
            <a:ext cx="1440160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72200" y="2924944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ลูกศรซ้าย-ขวา-ขึ้น 13"/>
          <p:cNvSpPr/>
          <p:nvPr/>
        </p:nvSpPr>
        <p:spPr>
          <a:xfrm>
            <a:off x="3347864" y="2442464"/>
            <a:ext cx="2448272" cy="1066416"/>
          </a:xfrm>
          <a:prstGeom prst="leftRightUpArrow">
            <a:avLst>
              <a:gd name="adj1" fmla="val 14607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31540" y="4581127"/>
            <a:ext cx="4212468" cy="20162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ให้หัวหน้าเจ้าหน้าที่พัสดุดำเนินการเผยแพร่เอกสารและประกาศในเว็บไซต์หน่วยงาน/กรมบัญชีกลาง และปิดประกาศที่หน่วยงาน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6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 3 วันทำการ</a:t>
            </a:r>
            <a:endParaRPr lang="th-TH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1997714" y="3779927"/>
            <a:ext cx="252028" cy="666297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04048" y="4584607"/>
            <a:ext cx="3852428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ส่งกลับเจ้าหน้าที่พัสดุเพื่อแก้ไข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4" y="3724637"/>
            <a:ext cx="371888" cy="78035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10984"/>
            <a:ext cx="2557157" cy="10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574431" y="1967560"/>
            <a:ext cx="6048672" cy="172819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ผู้ขาย/ผู้ให้บริการ/ผู้รับจ้าง ที่ลงทะเบียนในระบบ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GP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และมีสินค้าหรือบริการในระบบ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catalog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ที่มีความสอดคล้องกับที่ส่วนราชการกำหนดจะได้รับ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mail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GP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006479" y="4581129"/>
            <a:ext cx="5184576" cy="129614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สามารถดูรายละเอียดของประกาศ และเอกสารฯ ได้จากเว็บไซต์ของหน่วยงาน/กรมบัญชีกลาง</a:t>
            </a:r>
            <a:endParaRPr lang="th-TH" sz="2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355976" y="3861048"/>
            <a:ext cx="360040" cy="6480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94960"/>
            <a:ext cx="1584176" cy="146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38" y="5330128"/>
            <a:ext cx="1757963" cy="1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547664" y="1844824"/>
            <a:ext cx="6192688" cy="15841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ผู้ขาย/ผู้ให้บริการ/ผู้รับจ้าง ที่ไม่ได้ลงทะเบียน และยังไม่ได้บันทึกสินค้า/บริการ หรือลงทะเบียนแล้วแต่ยังไม่ได้บันทึกสินค้า/บริการในระบบ </a:t>
            </a:r>
            <a:endParaRPr lang="en-US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catalog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ที่ได้รับทราบข้อมูลประกาศจากเว็บไซต์ฯ หากประสงค์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จะเสนอราคา สามารถดำเนินการดังนี้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47664" y="3918331"/>
            <a:ext cx="1656184" cy="9361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กรณียังไม่ได้ลงทะเบียน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283968" y="3874962"/>
            <a:ext cx="3759260" cy="100063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กรณีลงทะเบียนแล้ว แต่ยังไม่ได้ลงสินค้าและบริการใน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 - catalog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โค้งขวา 9"/>
          <p:cNvSpPr/>
          <p:nvPr/>
        </p:nvSpPr>
        <p:spPr>
          <a:xfrm>
            <a:off x="681562" y="4386383"/>
            <a:ext cx="580075" cy="906656"/>
          </a:xfrm>
          <a:prstGeom prst="curvedRightArrow">
            <a:avLst>
              <a:gd name="adj1" fmla="val 17944"/>
              <a:gd name="adj2" fmla="val 50000"/>
              <a:gd name="adj3" fmla="val 25000"/>
            </a:avLst>
          </a:prstGeom>
          <a:solidFill>
            <a:srgbClr val="FF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โค้งซ้าย 10"/>
          <p:cNvSpPr/>
          <p:nvPr/>
        </p:nvSpPr>
        <p:spPr>
          <a:xfrm>
            <a:off x="8172401" y="4478486"/>
            <a:ext cx="648072" cy="1182762"/>
          </a:xfrm>
          <a:prstGeom prst="curvedLeftArrow">
            <a:avLst>
              <a:gd name="adj1" fmla="val 14736"/>
              <a:gd name="adj2" fmla="val 47127"/>
              <a:gd name="adj3" fmla="val 25000"/>
            </a:avLst>
          </a:prstGeom>
          <a:solidFill>
            <a:srgbClr val="FF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971599" y="5083667"/>
            <a:ext cx="3124731" cy="14563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ลงทะเบียนในระบบ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GP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และลงสินค้า/บริการ ในระบบ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catalog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775191" y="5177368"/>
            <a:ext cx="3111188" cy="124693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ลงสินค้า/บริการ 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catalog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051720" y="1772816"/>
            <a:ext cx="4680520" cy="14401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การเสนอราคา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(ไม่เกิน 1 วันทำการนับถัดจากวันครบกำหนด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ที่นำประกาศและเอกสารเผยแพร่ทางเว็บไซต์)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591780" y="3471560"/>
            <a:ext cx="3600400" cy="10801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การเสนอราคา โดยใบเสนอราคา (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RFQ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วงเงินเกิน 100,000 บาท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115616" y="4810264"/>
            <a:ext cx="7056784" cy="1650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ผู้เสนอราคาดำเนินการดังนี้</a:t>
            </a:r>
          </a:p>
          <a:p>
            <a:pPr>
              <a:tabLst>
                <a:tab pos="628650" algn="l"/>
              </a:tabLst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เมื่อได้รับใบคำขอเสนอราคา (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RFQ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และประสงค์จะเสนอราคา เมื่อถึงกำหนดเวลาเสนอราคา ให้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og in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เพื่อส่งใบเสนอราคาผ่านระบบ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- GP </a:t>
            </a:r>
          </a:p>
          <a:p>
            <a:pPr>
              <a:tabLst>
                <a:tab pos="628650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	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เมื่อเสนอราคาแล้วต้องยืนยันการเสนอราคา โดยเสนอราคาได้ครั้งเดียว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041288"/>
            <a:ext cx="1944216" cy="15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1"/>
          <p:cNvSpPr/>
          <p:nvPr/>
        </p:nvSpPr>
        <p:spPr>
          <a:xfrm>
            <a:off x="4499992" y="2680231"/>
            <a:ext cx="4104456" cy="13248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เงินนอกงบประมาณ</a:t>
            </a:r>
          </a:p>
          <a:p>
            <a:pPr algn="ctr" eaLnBrk="1" hangingPunct="1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(เงินรายได้ของมหาวิทยาลัย)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763688" y="404664"/>
            <a:ext cx="5580620" cy="8007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1"/>
          <p:cNvSpPr/>
          <p:nvPr/>
        </p:nvSpPr>
        <p:spPr>
          <a:xfrm>
            <a:off x="755576" y="2708920"/>
            <a:ext cx="3348372" cy="13248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เงินงบประมาณแผ่นดิน</a:t>
            </a:r>
          </a:p>
          <a:p>
            <a:pPr algn="ctr" eaLnBrk="1" hangingPunct="1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(เงินประมาณรายจ่าย)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 rot="19426200">
            <a:off x="6310875" y="1477933"/>
            <a:ext cx="272261" cy="7578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 rot="2919924">
            <a:off x="3083988" y="1474422"/>
            <a:ext cx="263478" cy="783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07" y="4442305"/>
            <a:ext cx="3278528" cy="23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627094" y="1772816"/>
            <a:ext cx="6264696" cy="129614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การเสนอราคา โดยการประมูลอิเล็กทรอนิกส์ (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Thai Auction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algn="ctr">
              <a:tabLst>
                <a:tab pos="720725" algn="l"/>
              </a:tabLst>
            </a:pP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วงเงินเกิน 5,000,000 บาท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75066" y="3255536"/>
            <a:ext cx="6768752" cy="334181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ผู้เสนอราคาดำเนินการดังนี้</a:t>
            </a:r>
          </a:p>
          <a:p>
            <a:pPr>
              <a:tabLst>
                <a:tab pos="534988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1. เมื่อได้รับใบคำขอเสนอราคา (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RFQ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และประสงค์จะเสนอราคา เมื่อถึงกำหนดเวลาลงทะเบียน ให้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Log in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เพื่อลงทะเบียนและทดสอบระบบ ภายในเวลาที่ส่วนราชการกำหนด (ภายใน 15 นาที)</a:t>
            </a:r>
          </a:p>
          <a:p>
            <a:pPr>
              <a:tabLst>
                <a:tab pos="534988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2. เมื่อถึงกำหนดเวลาเสนอราคา ให้เสนอราคาผ่านทางระบบ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GP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ภายในเวลาที่ส่วนราชการกำหนด (ภายใน 30 นาที)</a:t>
            </a:r>
          </a:p>
          <a:p>
            <a:pPr>
              <a:tabLst>
                <a:tab pos="534988" algn="l"/>
              </a:tabLst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b="1" spc="-6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ในระหว่างการเสนอราคา ผู้เสนอราคาจะไม่เห็นราคาของผู้เสนอ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ราคารายอื่น โดยจะมีเพียงสัญลักษณ์ปรากฏบนหน้าจอหากเป็นรายต่ำสุด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71633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ลูกศรขวา 6"/>
          <p:cNvSpPr/>
          <p:nvPr/>
        </p:nvSpPr>
        <p:spPr>
          <a:xfrm>
            <a:off x="4158961" y="2305502"/>
            <a:ext cx="978408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652120" y="1876442"/>
            <a:ext cx="2592288" cy="13427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เกณฑ์ราคา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056044" y="1834202"/>
            <a:ext cx="2588166" cy="154817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การพิจารณา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298762" y="4231119"/>
            <a:ext cx="6698805" cy="201480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เมื่อสิ้นสุดการเสนอราคา ให้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เจ้าหน้าที่พัสดุ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ดำเนินการตรวจสอบคุณสมบัติของ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ผู้เสนอราคารายต่ำสุด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ใบเสนอราคา เอกสาร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หลักฐานที่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</a:p>
          <a:p>
            <a:pPr lvl="0"/>
            <a:r>
              <a:rPr lang="th-TH" sz="2400" b="1" spc="-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b="1" spc="-5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เสนอราคาที่มีอาชีพขายหรือรับจ้างงานนั้น </a:t>
            </a:r>
            <a:r>
              <a:rPr lang="th-TH" sz="2400" b="1" spc="-5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แคตตาล็อก</a:t>
            </a:r>
            <a:r>
              <a:rPr lang="th-TH" sz="2400" b="1" spc="-5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หรือเอกสาร</a:t>
            </a:r>
            <a:r>
              <a:rPr lang="th-TH" sz="2400" b="1" spc="-5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(ถ้า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มี)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จากระบบ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GP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โดยจัดทำในรูปแบบเอกสาร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4" y="475476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69" y="2989092"/>
            <a:ext cx="1584176" cy="12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339752" y="1772816"/>
            <a:ext cx="432048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การพิจารณาผลการเสนอราคา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46905" y="2859492"/>
            <a:ext cx="2088232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กรณีมีผู้เสนอราคาหลายราย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282344" y="2895496"/>
            <a:ext cx="2801824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กรณีมีผู้เสนอราคารายเดียว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586595" y="2895496"/>
            <a:ext cx="2232248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กรณีไม่มีผู้เสนอราคา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39552" y="4293096"/>
            <a:ext cx="2232248" cy="21602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ให้เสนอความเห็นให้ซื้อ/จ้าง จากรายที่เสนอราคาต่ำสุด กรณีมีผู้เสนอราคาต่ำสุดเท่ากันหลายราย ให้พิจารณาผู้ที่เสนอราคาในลำดับแรก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059832" y="4365104"/>
            <a:ext cx="1800200" cy="201622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พิจารณาแล้วเห็นว่า มีความเหมาะสมและเป็นประโยชน์ต่อราชการ ให้เสนอความเห็นให้รับราคา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04048" y="4379524"/>
            <a:ext cx="1440160" cy="192979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พิจารณาแล้วเห็นว่า ไม่มีความเหมาะสมและไม่เป็นประโยชน์ต่อราชการ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778420" y="4293096"/>
            <a:ext cx="2088232" cy="23762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ให้เสนอความเห็นให้ยกเลิก แล้วดำเนินการใหม่ หรือ ใช้วิธีพิเศษ ตามระเบียบฯ 35 </a:t>
            </a:r>
          </a:p>
          <a:p>
            <a:pPr algn="ctr"/>
            <a:r>
              <a:rPr lang="th-TH" sz="2000" b="1" spc="-6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 23 (8) หรือ 24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(6) แล้วแต่กรณี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1465007" y="3812584"/>
            <a:ext cx="252028" cy="39151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7693417" y="3799528"/>
            <a:ext cx="250399" cy="41762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3851920" y="3817530"/>
            <a:ext cx="288032" cy="47556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5507290" y="3812584"/>
            <a:ext cx="288032" cy="48051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6491284" y="5178472"/>
            <a:ext cx="242194" cy="165950"/>
          </a:xfrm>
          <a:prstGeom prst="rightArrow">
            <a:avLst>
              <a:gd name="adj1" fmla="val 46188"/>
              <a:gd name="adj2" fmla="val 55718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4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15616" y="1844824"/>
            <a:ext cx="6768752" cy="46085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กรณีราคาของผู้ชนะการเสนอราคาที่เห็นควรซื้อ/จ้าง สูงกว่าวงเงิน</a:t>
            </a:r>
          </a:p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ที่จะซื้อหรือจ้าง</a:t>
            </a:r>
          </a:p>
          <a:p>
            <a:pPr>
              <a:tabLst>
                <a:tab pos="534988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(1) ให้เรียกผู้ชนะการเสนอราคารายนั้นมาต่อรองราคา หากต่อรองราคาแล้ว ราคาที่เสนอใหม่ไม่สูงกว่าวงเงินที่จะซื้อหรือจ้าง หรือสูงกว่าแต่ไม่เกินร้อยละ 10 ของวงเงินที่จะซื้อหรือจ้าง หรือต่อรองราคาแล้วไม่ยอมลดราคา แต่ส่วนที่สูงกว่าวงเงินที่จะซื้อหรือจ้างไม่เกินร้อยละ 10 ของวงเงินที่จะซื้อหรือจ้าง ถ้าเห็นว่าเป็นราคาที่เหมาะสม ให้เสนอซื้อหรือจ้างจากผู้เสนอราคารายนั้น</a:t>
            </a:r>
          </a:p>
          <a:p>
            <a:pPr>
              <a:tabLst>
                <a:tab pos="534988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(2) ถ้าทำตาม (1) แล้วไม่ได้ผล ให้เรียกรายที่เห็นสมควรซื้อหรือจ้างทุกรายมาเสนอราคาใหม่พร้อมกัน โดยผ่านใบเสนอราคา หากรายต่ำสุดในครั้งนั้นเสนอราคาไม่สูงกว่าวงเงินที่จะซื้อหรือจ้าง หรือสูงกว่าไม่เกินร้อยละ 10 ของวงเงินที่จะซื้อหรือจ้าง ถ้าเห็นว่าเป็นราคาที่เหมาะสม ให้เสนอซื้อหรือจ้างจากผู้เสนอราคารายนั้น</a:t>
            </a:r>
          </a:p>
          <a:p>
            <a:pPr>
              <a:tabLst>
                <a:tab pos="534988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(3) ถ้าดำเนินการตาม (2) แล้วไม่ได้ผล ให้เสนอความเห็นให้ปรับลดรายการ/จำนวน/เนื้องาน หรือของบประมาณเพิ่ม หรือยกเลิกการจัดหาเพื่อดำเนินการใหม่ แล้วแต่กรณี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88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517232"/>
            <a:ext cx="986487" cy="12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375756" y="1715532"/>
            <a:ext cx="3816424" cy="108012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หัวหน้าเจ้าหน้าที่พัสดุรายงานผลการพิจารณาและความเห็น</a:t>
            </a: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พร้อมด้วยเอกสารต่อหัวหน้าส่วนราชการ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72270" y="3245142"/>
            <a:ext cx="2304256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หัวหน้าส่วนราชการ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9375" y="4581127"/>
            <a:ext cx="2790281" cy="15296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ส่งผลการพิจารณาให้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ผู้เสนอราคาทุกรายทราบ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และประกาศผลในเว็บไซต์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486104" y="3209645"/>
            <a:ext cx="295232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หัวหน้าส่วนราชการไม่เห็นชอบ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18892" y="4163804"/>
            <a:ext cx="33843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ให้หัวหน้าเจ้าหน้าที่พัสดุชี้แจง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882965" y="4985011"/>
            <a:ext cx="136815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080448" y="5049180"/>
            <a:ext cx="1224136" cy="4320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080448" y="6030780"/>
            <a:ext cx="1264422" cy="4449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ลูกศรซ้าย-ขวา-ขึ้น 13"/>
          <p:cNvSpPr/>
          <p:nvPr/>
        </p:nvSpPr>
        <p:spPr>
          <a:xfrm>
            <a:off x="3623239" y="2937911"/>
            <a:ext cx="1216152" cy="850392"/>
          </a:xfrm>
          <a:prstGeom prst="leftRightUpArrow">
            <a:avLst>
              <a:gd name="adj1" fmla="val 11966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1691680" y="3933056"/>
            <a:ext cx="240730" cy="48413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โค้งซ้าย 16"/>
          <p:cNvSpPr/>
          <p:nvPr/>
        </p:nvSpPr>
        <p:spPr>
          <a:xfrm>
            <a:off x="8513652" y="4601049"/>
            <a:ext cx="410048" cy="700159"/>
          </a:xfrm>
          <a:prstGeom prst="curvedLeftArrow">
            <a:avLst>
              <a:gd name="adj1" fmla="val 25000"/>
              <a:gd name="adj2" fmla="val 31861"/>
              <a:gd name="adj3" fmla="val 2274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6711080" y="3847643"/>
            <a:ext cx="160300" cy="2860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ขวา 18"/>
          <p:cNvSpPr/>
          <p:nvPr/>
        </p:nvSpPr>
        <p:spPr>
          <a:xfrm>
            <a:off x="4283968" y="4487840"/>
            <a:ext cx="403466" cy="741360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ลูกศรซ้าย 19"/>
          <p:cNvSpPr/>
          <p:nvPr/>
        </p:nvSpPr>
        <p:spPr>
          <a:xfrm>
            <a:off x="3483360" y="5157192"/>
            <a:ext cx="1020713" cy="324036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7637125" y="5586813"/>
            <a:ext cx="201754" cy="40592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24" y="1691825"/>
            <a:ext cx="1343868" cy="133407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64" y="5563296"/>
            <a:ext cx="1341236" cy="11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548680"/>
            <a:ext cx="770485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วิธีประกวดราคาอิเล็กทรอนิกส์ 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Electronic Bidding :</a:t>
            </a:r>
          </a:p>
          <a:p>
            <a:pPr algn="ctr"/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 - bidding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02695" y="2492896"/>
            <a:ext cx="7416824" cy="28083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การจัดหาพัสดุครั้งหนึ่งซึ่งมีราคาเกิน 100,000 บาท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การจัดหาพัสดุที่มีรายละเอียดคุณลักษณะที่มีความซับซ้อน มีเทคนิคเฉพาะ หรือเป็นสินค้าหรือบริการที่ไม่ได้กำหนดไว้ในระบบ </a:t>
            </a:r>
            <a:r>
              <a:rPr lang="en-US" sz="3200" b="1" spc="-1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</a:t>
            </a:r>
            <a:r>
              <a:rPr lang="en-US" sz="3200" b="1" spc="-1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market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5511296"/>
            <a:ext cx="1527620" cy="130801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36404"/>
            <a:ext cx="1156378" cy="130418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07" y="5511296"/>
            <a:ext cx="1512168" cy="128290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49564"/>
            <a:ext cx="2067565" cy="1133963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993" y="5445224"/>
            <a:ext cx="1270053" cy="1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2195736" y="548680"/>
            <a:ext cx="5040560" cy="11521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ขั้นตอนวิธี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bidding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38621" y="2060848"/>
            <a:ext cx="8064895" cy="23042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เจ้าหน้าที่พัสดุ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จัดทำรายงานขอซื้อขอจ้างและจัดทำร่างเอกสารประกวดราคาอิเล็กทรอนิกส์ เสนอหัวหน้าส่วนราชการเพื่อขอความเห็นชอบ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(จะแต่งตั้งบุคคลใดบุคคลหนึ่งหรือคณะกรรมการคณะหนึ่ง เป็นผู้จัดทำรายละเอียด คุณลักษณะเฉพาะก็ได้)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55576" y="4653136"/>
            <a:ext cx="7947940" cy="187987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ว.258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.24 ก.ค.58  การจัดหาพัสดุที่</a:t>
            </a: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ไม่เกิน 5 ลบ. ไม่บังคับ ประกาศร่างเอกสารประกวดราคา/ ดุลพินิจหัวหน้าส่วนราชการ</a:t>
            </a:r>
          </a:p>
          <a:p>
            <a:pPr marL="457200" indent="-457200">
              <a:buFontTx/>
              <a:buChar char="-"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-เกิน 5 ลบ. บังคับ ประกาศร่างเอกสารประกวดราคา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8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426546" y="2149547"/>
            <a:ext cx="2520280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หัวหน้าส่วนราชการ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914378" y="3176089"/>
            <a:ext cx="1512168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เห็นชอบร่าง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228184" y="3104081"/>
            <a:ext cx="1872208" cy="6480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ไม่เห็นชอบร่าง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95536" y="4509120"/>
            <a:ext cx="2088232" cy="12241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ไม่นำร่างประกาศและร่างเอกสารประกวดราคาฯ เผยแพร่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59832" y="4437112"/>
            <a:ext cx="2376264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นำร่างประกาศและร่างเอกสารประกวดราคาฯ เผยแพร่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868144" y="4365104"/>
            <a:ext cx="2893668" cy="223224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ความเห็นให้หัวหน้าเจ้าหน้าที่พัสดุและผู้รับผิดชอบจัดทำรายละเอียดคุณลักษณะเฉพาะเพื่อดำเนินการปรับปรุงแก้ไข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ซ้าย-ขวา-ขึ้น 10"/>
          <p:cNvSpPr/>
          <p:nvPr/>
        </p:nvSpPr>
        <p:spPr>
          <a:xfrm>
            <a:off x="3995936" y="2967496"/>
            <a:ext cx="1584176" cy="576064"/>
          </a:xfrm>
          <a:prstGeom prst="leftRigh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โค้งซ้าย 13"/>
          <p:cNvSpPr/>
          <p:nvPr/>
        </p:nvSpPr>
        <p:spPr>
          <a:xfrm>
            <a:off x="3635896" y="3543560"/>
            <a:ext cx="360040" cy="821544"/>
          </a:xfrm>
          <a:prstGeom prst="curvedLeftArrow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โค้งขวา 14"/>
          <p:cNvSpPr/>
          <p:nvPr/>
        </p:nvSpPr>
        <p:spPr>
          <a:xfrm>
            <a:off x="1215974" y="3543560"/>
            <a:ext cx="417046" cy="893552"/>
          </a:xfrm>
          <a:prstGeom prst="curvedRightArrow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7164288" y="3857456"/>
            <a:ext cx="244681" cy="402344"/>
          </a:xfrm>
          <a:prstGeom prst="downArrow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945385"/>
            <a:ext cx="1913283" cy="10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383868" y="2086109"/>
            <a:ext cx="2304256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หัวหน้าส่วนราชการเห็นชอบร่าง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71600" y="3256706"/>
            <a:ext cx="2916324" cy="95709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ไม่นำร่างประกาศและร่างเอกสารประกวดราคาฯ เผยแพร่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79512" y="4737898"/>
            <a:ext cx="4968552" cy="18002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หัวหน้าเจ้าหน้าที่พัสดุจัดทำและเผยแพร่เอกสารประกวดราคาฯ ในรูปแบบประกาศผ่านทางเว็บไซต์ของส่วนราชการและเว็บไซต์ของกรมบัญชีกลาง ไม่น้อยกว่า </a:t>
            </a:r>
            <a:r>
              <a:rPr lang="th-TH" sz="2400" b="1" spc="-7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วันทำการ ไปพร้อมกับให้/จำหน่ายเอกสารประกวด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 ผ่านทางระบบ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GP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6973784" y="4269342"/>
            <a:ext cx="216024" cy="21602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2195736" y="4320730"/>
            <a:ext cx="270030" cy="3292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220072" y="3261339"/>
            <a:ext cx="2880320" cy="9103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นำร่างประกาศและร่างเอกสารประกวดราคาฯ ไปเผยแพร่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300192" y="4562216"/>
            <a:ext cx="1800200" cy="63488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วิจารณ์ร่าง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623813" y="5553851"/>
            <a:ext cx="1332148" cy="66112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ไม่มีผู้วิจารณ์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431710" y="5553851"/>
            <a:ext cx="1316754" cy="57606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*มีผู้วิจารณ์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ซ้าย-ขวา-ขึ้น 16"/>
          <p:cNvSpPr/>
          <p:nvPr/>
        </p:nvSpPr>
        <p:spPr>
          <a:xfrm>
            <a:off x="4067944" y="3140968"/>
            <a:ext cx="936104" cy="575521"/>
          </a:xfrm>
          <a:prstGeom prst="leftRigh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ซ้าย 17"/>
          <p:cNvSpPr/>
          <p:nvPr/>
        </p:nvSpPr>
        <p:spPr>
          <a:xfrm>
            <a:off x="5235783" y="5776400"/>
            <a:ext cx="288032" cy="216024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ซ้าย 18"/>
          <p:cNvSpPr/>
          <p:nvPr/>
        </p:nvSpPr>
        <p:spPr>
          <a:xfrm>
            <a:off x="8388424" y="4737898"/>
            <a:ext cx="360040" cy="707326"/>
          </a:xfrm>
          <a:prstGeom prst="curvedLef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ลูกศรโค้งขวา 19"/>
          <p:cNvSpPr/>
          <p:nvPr/>
        </p:nvSpPr>
        <p:spPr>
          <a:xfrm>
            <a:off x="5688124" y="4737898"/>
            <a:ext cx="396044" cy="707326"/>
          </a:xfrm>
          <a:prstGeom prst="curved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64" y="1946048"/>
            <a:ext cx="148145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491880" y="1940876"/>
            <a:ext cx="201622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หัวหน้าส่วนราชการไม่เห็นชอบร่าง</a:t>
            </a: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83568" y="2780928"/>
            <a:ext cx="3312368" cy="13681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ความเห็นให้หัวหน้าเจ้าหน้าที่พัสดุและผู้ที่รับผิดชอบจัดทำรายละเอียดคุณลักษณะเฉพาะเพื่อดำเนินการปรับปรุงแก้ไข</a:t>
            </a: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50682" y="4975157"/>
            <a:ext cx="3600400" cy="144016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จัดทำรายงานขอปรับปรุงแก้ไขร่างเอกสารประกวดราคาอิเล็กทรอนิกส์พร้อมความเห็น เสนอหัวหน้าส่วนราชการเพื่อขอความเห็นชอบ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222747" y="6013942"/>
            <a:ext cx="95476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25431" y="4685879"/>
            <a:ext cx="100811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639612" y="5491091"/>
            <a:ext cx="1368152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ไม่วิจารณ์ร่าง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652120" y="6223251"/>
            <a:ext cx="1152128" cy="4673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วิจารณ์ร่าง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397151" y="5509886"/>
            <a:ext cx="1148638" cy="50405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ไม่มีผู้วิจารณ์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397151" y="6206683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*มีผู้วิจารณ์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5694798" y="2106947"/>
            <a:ext cx="3341698" cy="2020041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หัวหน้าเจ้าหน้าที่พัสดุจัดทำและเผยแพร่เอกสารประกวดราคาฯ ในรูปแบบประกาศผ่านทางเว็บไซต์ของส่วนราชการและเว็บไซต์ของกรมบัญชีกลาง ไม่น้อยกว่า </a:t>
            </a:r>
            <a:endPara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2000" b="1" spc="-7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b="1" spc="-7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วันทำการ ไปพร้อมกับให้/จำหน่ายเอกสารประกวด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 ผ่านทางระบบ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- GP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 rot="5400000">
            <a:off x="2171059" y="4418104"/>
            <a:ext cx="625417" cy="288032"/>
          </a:xfrm>
          <a:prstGeom prst="rightArrow">
            <a:avLst>
              <a:gd name="adj1" fmla="val 37174"/>
              <a:gd name="adj2" fmla="val 5641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ขึ้น 18"/>
          <p:cNvSpPr/>
          <p:nvPr/>
        </p:nvSpPr>
        <p:spPr>
          <a:xfrm flipH="1" flipV="1">
            <a:off x="2339752" y="2244574"/>
            <a:ext cx="1008112" cy="432048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ซ้าย-ขวา-ขึ้น 24"/>
          <p:cNvSpPr/>
          <p:nvPr/>
        </p:nvSpPr>
        <p:spPr>
          <a:xfrm rot="16200000">
            <a:off x="4311123" y="5401375"/>
            <a:ext cx="648071" cy="388646"/>
          </a:xfrm>
          <a:prstGeom prst="leftRightUpArrow">
            <a:avLst>
              <a:gd name="adj1" fmla="val 15494"/>
              <a:gd name="adj2" fmla="val 20247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เล็บปีกกาซ้าย 32"/>
          <p:cNvSpPr/>
          <p:nvPr/>
        </p:nvSpPr>
        <p:spPr>
          <a:xfrm>
            <a:off x="5229379" y="5835278"/>
            <a:ext cx="285651" cy="639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เล็บปีกกาซ้าย 33"/>
          <p:cNvSpPr/>
          <p:nvPr/>
        </p:nvSpPr>
        <p:spPr>
          <a:xfrm>
            <a:off x="7030436" y="5919734"/>
            <a:ext cx="248421" cy="759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ลูกศรโค้งขึ้น 59"/>
          <p:cNvSpPr/>
          <p:nvPr/>
        </p:nvSpPr>
        <p:spPr>
          <a:xfrm rot="16200000">
            <a:off x="3970950" y="3673676"/>
            <a:ext cx="1202101" cy="560085"/>
          </a:xfrm>
          <a:prstGeom prst="bentUpArrow">
            <a:avLst>
              <a:gd name="adj1" fmla="val 23351"/>
              <a:gd name="adj2" fmla="val 29948"/>
              <a:gd name="adj3" fmla="val 3159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ลูกศรขึ้น 61"/>
          <p:cNvSpPr/>
          <p:nvPr/>
        </p:nvSpPr>
        <p:spPr>
          <a:xfrm>
            <a:off x="7884368" y="4437112"/>
            <a:ext cx="288032" cy="864096"/>
          </a:xfrm>
          <a:prstGeom prst="upArrow">
            <a:avLst>
              <a:gd name="adj1" fmla="val 37173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ลูกศรขึ้น 62"/>
          <p:cNvSpPr/>
          <p:nvPr/>
        </p:nvSpPr>
        <p:spPr>
          <a:xfrm>
            <a:off x="6228184" y="4437112"/>
            <a:ext cx="288032" cy="864096"/>
          </a:xfrm>
          <a:prstGeom prst="upArrow">
            <a:avLst>
              <a:gd name="adj1" fmla="val 37173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2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051720" y="260648"/>
            <a:ext cx="5400600" cy="122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หลักการจำแนกประเภทรายจ่าย</a:t>
            </a: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ตามงบประมาณ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79512" y="1700808"/>
            <a:ext cx="8712968" cy="489654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งบดำเนินงาน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จ่ายเพื่อการบริหารงานประจำ เช่น ค่าตอบแทน ค่าใช้สอย ค่าวัสดุ และค่าสาธารณูปโภค รวมถึงรายจ่ายที่จ่ายจากงบรายจ่ายอื่น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1.ค่าตอบแทน 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เงินค่าตอบแทนให้แก่ผู้ปฏิบัติงานให้ทางราชการ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2.ค่าใช้สอย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รายจ่ายเพื่อให้ได้มาซึ่งบริการ (ยกเว้นบริการสาธารณูปโภค สื่อสารและโทรคมนาคม)</a:t>
            </a:r>
            <a:endParaRPr lang="th-TH" sz="3000" b="1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3.ค่า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วัสดุ 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รายจ่ายเพื่อให้ได้มาซึ่งสิ่งของที่มีลักษณะใช้แล้วหมดไป แปรสภาพ รวมถึง การจัดหาสิ่งของลักษณะคงทนถาวร ที่ราคาต่อหน่วย/ชุดไม่เกิน 5,000 บาท และการจัดหาโปรแกรมคอมพิวเตอร์ที่ราคาต่อหน่วย/ชุด ไม่เกิน 20,000 บาท    </a:t>
            </a:r>
            <a:r>
              <a:rPr lang="th-TH" sz="30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(ว.33 </a:t>
            </a:r>
            <a:r>
              <a:rPr lang="th-TH" sz="3000" b="1" i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30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.18 ม.ค.53)</a:t>
            </a:r>
          </a:p>
        </p:txBody>
      </p:sp>
    </p:spTree>
    <p:extLst>
      <p:ext uri="{BB962C8B-B14F-4D97-AF65-F5344CB8AC3E}">
        <p14:creationId xmlns:p14="http://schemas.microsoft.com/office/powerpoint/2010/main" val="4288581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92" y="247810"/>
            <a:ext cx="7718205" cy="127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995936" y="1604869"/>
            <a:ext cx="1180277" cy="4199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*มีผู้วิจารณ์</a:t>
            </a: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004048" y="2118093"/>
            <a:ext cx="1253466" cy="4772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ไม่ปรับปรุง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292080" y="2664016"/>
            <a:ext cx="2855536" cy="108012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หัวหน้าเจ้าหน้าที่พัสดุจัดทำรายงานพร้อมความเห็นเสนอหัวหน้าส่วนราชการเพื่อขอความเห็นชอบ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5290037" y="4043923"/>
            <a:ext cx="1296144" cy="51612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301057" y="4073756"/>
            <a:ext cx="1037442" cy="47674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427984" y="4741924"/>
            <a:ext cx="4608512" cy="1322731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หัวหน้าเจ้าหน้าที่พัสดุจัดทำและเผยแพร่เอกสารประกวดราคาฯ 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ในรูปแบบประกาศผ่านทางเว็บไซต์ส่วนราชการและกรมบัญชีกลาง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ไม่น้อยกว่า 3 วันทำการ ไปพร้อมกับให้/จำหน่ายเอกสาร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ประกวดราคาฯ ผ่านทางระบบ 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- GP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882568" y="2686094"/>
            <a:ext cx="3372342" cy="1132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หัวหน้าเจ้าหน้าที่พัสดุจัดทำรายงานขอปรับปรุงแก้ไขร่างเอกสารประกวดราคาฯ พร้อมความเห็น เสนอหัวหน้าส่วนราชการเพื่อขอความเห็นชอบ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3174790" y="2134146"/>
            <a:ext cx="1080120" cy="407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54308" y="4643086"/>
            <a:ext cx="3848415" cy="129614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หัวหน้าเจ้าหน้าที่พัสดุนำร่างเอกสารประกวดราคาฯ 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ไปเผยแพร่เพื่อรับฟังความคิดเห็นผ่านทางเว็บไซต์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ส่วนราชการและกรมบัญชีกลาง ไม่น้อยกว่า 3 วันทำการ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571739" y="6085433"/>
            <a:ext cx="1238665" cy="4762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มีผู้วิจารณ์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541247" y="6084345"/>
            <a:ext cx="1454689" cy="4784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ไม่มีผู้วิจารณ์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ลูกศรโค้งซ้าย 20"/>
          <p:cNvSpPr/>
          <p:nvPr/>
        </p:nvSpPr>
        <p:spPr>
          <a:xfrm>
            <a:off x="5371217" y="1699250"/>
            <a:ext cx="208895" cy="358945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ลูกศรโค้งขวา 21"/>
          <p:cNvSpPr/>
          <p:nvPr/>
        </p:nvSpPr>
        <p:spPr>
          <a:xfrm>
            <a:off x="3628767" y="1699250"/>
            <a:ext cx="172165" cy="361330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ลูกศรโค้งขึ้น 22"/>
          <p:cNvSpPr/>
          <p:nvPr/>
        </p:nvSpPr>
        <p:spPr>
          <a:xfrm rot="10800000">
            <a:off x="2384384" y="2306720"/>
            <a:ext cx="603440" cy="233170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67" y="3847688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ลูกศรโค้งขวา 25"/>
          <p:cNvSpPr/>
          <p:nvPr/>
        </p:nvSpPr>
        <p:spPr>
          <a:xfrm>
            <a:off x="967592" y="4247193"/>
            <a:ext cx="216024" cy="352015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ลูกศรซ้าย-ขวา-ขึ้น 26"/>
          <p:cNvSpPr/>
          <p:nvPr/>
        </p:nvSpPr>
        <p:spPr>
          <a:xfrm>
            <a:off x="1885677" y="6066662"/>
            <a:ext cx="523367" cy="344346"/>
          </a:xfrm>
          <a:prstGeom prst="leftRightUpArrow">
            <a:avLst>
              <a:gd name="adj1" fmla="val 14271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โค้งขึ้น 27"/>
          <p:cNvSpPr/>
          <p:nvPr/>
        </p:nvSpPr>
        <p:spPr>
          <a:xfrm>
            <a:off x="4142548" y="6165304"/>
            <a:ext cx="1921268" cy="245704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23" y="3804034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54" y="3785843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36" name="ตัวเชื่อมต่อตรง 35"/>
          <p:cNvCxnSpPr/>
          <p:nvPr/>
        </p:nvCxnSpPr>
        <p:spPr>
          <a:xfrm flipV="1">
            <a:off x="251520" y="1842237"/>
            <a:ext cx="0" cy="448132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51520" y="1842237"/>
            <a:ext cx="3323417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endCxn id="19" idx="2"/>
          </p:cNvCxnSpPr>
          <p:nvPr/>
        </p:nvCxnSpPr>
        <p:spPr>
          <a:xfrm>
            <a:off x="251520" y="6323557"/>
            <a:ext cx="320219" cy="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ลูกศรโค้งขึ้น 42"/>
          <p:cNvSpPr/>
          <p:nvPr/>
        </p:nvSpPr>
        <p:spPr>
          <a:xfrm rot="10800000" flipH="1">
            <a:off x="6444209" y="2287750"/>
            <a:ext cx="648072" cy="230061"/>
          </a:xfrm>
          <a:custGeom>
            <a:avLst/>
            <a:gdLst>
              <a:gd name="connsiteX0" fmla="*/ 0 w 1231217"/>
              <a:gd name="connsiteY0" fmla="*/ 320104 h 426805"/>
              <a:gd name="connsiteX1" fmla="*/ 1071165 w 1231217"/>
              <a:gd name="connsiteY1" fmla="*/ 320104 h 426805"/>
              <a:gd name="connsiteX2" fmla="*/ 1071165 w 1231217"/>
              <a:gd name="connsiteY2" fmla="*/ 106701 h 426805"/>
              <a:gd name="connsiteX3" fmla="*/ 1017815 w 1231217"/>
              <a:gd name="connsiteY3" fmla="*/ 106701 h 426805"/>
              <a:gd name="connsiteX4" fmla="*/ 1124516 w 1231217"/>
              <a:gd name="connsiteY4" fmla="*/ 0 h 426805"/>
              <a:gd name="connsiteX5" fmla="*/ 1231217 w 1231217"/>
              <a:gd name="connsiteY5" fmla="*/ 106701 h 426805"/>
              <a:gd name="connsiteX6" fmla="*/ 1177866 w 1231217"/>
              <a:gd name="connsiteY6" fmla="*/ 106701 h 426805"/>
              <a:gd name="connsiteX7" fmla="*/ 1177866 w 1231217"/>
              <a:gd name="connsiteY7" fmla="*/ 426805 h 426805"/>
              <a:gd name="connsiteX8" fmla="*/ 0 w 1231217"/>
              <a:gd name="connsiteY8" fmla="*/ 426805 h 426805"/>
              <a:gd name="connsiteX9" fmla="*/ 0 w 1231217"/>
              <a:gd name="connsiteY9" fmla="*/ 320104 h 426805"/>
              <a:gd name="connsiteX0" fmla="*/ 0 w 1231217"/>
              <a:gd name="connsiteY0" fmla="*/ 320104 h 426805"/>
              <a:gd name="connsiteX1" fmla="*/ 1071166 w 1231217"/>
              <a:gd name="connsiteY1" fmla="*/ 320104 h 426805"/>
              <a:gd name="connsiteX2" fmla="*/ 1071165 w 1231217"/>
              <a:gd name="connsiteY2" fmla="*/ 106701 h 426805"/>
              <a:gd name="connsiteX3" fmla="*/ 1017815 w 1231217"/>
              <a:gd name="connsiteY3" fmla="*/ 106701 h 426805"/>
              <a:gd name="connsiteX4" fmla="*/ 1124516 w 1231217"/>
              <a:gd name="connsiteY4" fmla="*/ 0 h 426805"/>
              <a:gd name="connsiteX5" fmla="*/ 1231217 w 1231217"/>
              <a:gd name="connsiteY5" fmla="*/ 106701 h 426805"/>
              <a:gd name="connsiteX6" fmla="*/ 1177866 w 1231217"/>
              <a:gd name="connsiteY6" fmla="*/ 106701 h 426805"/>
              <a:gd name="connsiteX7" fmla="*/ 1177866 w 1231217"/>
              <a:gd name="connsiteY7" fmla="*/ 426805 h 426805"/>
              <a:gd name="connsiteX8" fmla="*/ 0 w 1231217"/>
              <a:gd name="connsiteY8" fmla="*/ 426805 h 426805"/>
              <a:gd name="connsiteX9" fmla="*/ 0 w 1231217"/>
              <a:gd name="connsiteY9" fmla="*/ 320104 h 42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217" h="426805">
                <a:moveTo>
                  <a:pt x="0" y="320104"/>
                </a:moveTo>
                <a:lnTo>
                  <a:pt x="1071166" y="320104"/>
                </a:lnTo>
                <a:cubicBezTo>
                  <a:pt x="1071166" y="248970"/>
                  <a:pt x="1071165" y="177835"/>
                  <a:pt x="1071165" y="106701"/>
                </a:cubicBezTo>
                <a:lnTo>
                  <a:pt x="1017815" y="106701"/>
                </a:lnTo>
                <a:lnTo>
                  <a:pt x="1124516" y="0"/>
                </a:lnTo>
                <a:lnTo>
                  <a:pt x="1231217" y="106701"/>
                </a:lnTo>
                <a:lnTo>
                  <a:pt x="1177866" y="106701"/>
                </a:lnTo>
                <a:lnTo>
                  <a:pt x="1177866" y="426805"/>
                </a:lnTo>
                <a:lnTo>
                  <a:pt x="0" y="426805"/>
                </a:lnTo>
                <a:lnTo>
                  <a:pt x="0" y="320104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9" name="ลูกศรเชื่อมต่อแบบตรง 68"/>
          <p:cNvCxnSpPr/>
          <p:nvPr/>
        </p:nvCxnSpPr>
        <p:spPr>
          <a:xfrm flipH="1">
            <a:off x="4335028" y="3252271"/>
            <a:ext cx="481236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4816264" y="3252271"/>
            <a:ext cx="0" cy="108973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 flipV="1">
            <a:off x="4202724" y="4240910"/>
            <a:ext cx="611071" cy="832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ตรง 96"/>
          <p:cNvCxnSpPr/>
          <p:nvPr/>
        </p:nvCxnSpPr>
        <p:spPr>
          <a:xfrm>
            <a:off x="4809935" y="4349886"/>
            <a:ext cx="463343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วงรี 105"/>
          <p:cNvSpPr/>
          <p:nvPr/>
        </p:nvSpPr>
        <p:spPr>
          <a:xfrm>
            <a:off x="2902753" y="4073756"/>
            <a:ext cx="1307598" cy="5121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วงรี 106"/>
          <p:cNvSpPr/>
          <p:nvPr/>
        </p:nvSpPr>
        <p:spPr>
          <a:xfrm>
            <a:off x="1259590" y="4082897"/>
            <a:ext cx="1065591" cy="50297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409" y="3820522"/>
            <a:ext cx="280440" cy="329213"/>
          </a:xfrm>
          <a:prstGeom prst="rect">
            <a:avLst/>
          </a:prstGeom>
        </p:spPr>
      </p:pic>
      <p:sp>
        <p:nvSpPr>
          <p:cNvPr id="3" name="ลูกศรโค้งซ้าย 2"/>
          <p:cNvSpPr/>
          <p:nvPr/>
        </p:nvSpPr>
        <p:spPr>
          <a:xfrm>
            <a:off x="8460432" y="4305762"/>
            <a:ext cx="225365" cy="399917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27584" y="2276872"/>
            <a:ext cx="7682200" cy="41764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การเสนอราคาให้ทำหลังปิดการให้/จำหน่ายเอกสารประกวดราคาฯ ไม่น้อยกว่า 3 วันทำการ และกำหนดวันเสนอราคาเพียงวันเดียว โดยจะต้องเป็นวันและเวลาราชการ</a:t>
            </a:r>
          </a:p>
          <a:p>
            <a:pPr>
              <a:tabLst>
                <a:tab pos="360363" algn="l"/>
              </a:tabLst>
            </a:pP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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 	</a:t>
            </a:r>
            <a:r>
              <a:rPr lang="th-TH" sz="2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กรณีไม่มีการยื่นพัสดุเพื่อนำเสนอ/ทดสอบ</a:t>
            </a:r>
            <a:r>
              <a:rPr lang="th-TH" sz="2200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กำหนดให้ผู้เสนอราคา ยื่นเอกสารการเสนอ	ราคาผ่านทางระบบ 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GP 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  <a:p>
            <a:pPr>
              <a:tabLst>
                <a:tab pos="360363" algn="l"/>
              </a:tabLst>
            </a:pP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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	</a:t>
            </a:r>
            <a:r>
              <a:rPr lang="th-TH" sz="2200" b="1" i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กรณีที่มีการยื่นพัสดุเพื่อนำเสนอ/ทดสอบ</a:t>
            </a:r>
            <a:r>
              <a:rPr lang="th-TH" sz="2200" b="1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กำหนดให้ผู้เสนอราคา ยื่นเอกสารการเสนอ	ราคา	ผ่านทางระบบ 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GP </a:t>
            </a: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ก่อน หลังจากนั้นจึงให้ยื่นพัสดุต่อส่วนราชการ ณ 	สถานที่</a:t>
            </a:r>
          </a:p>
          <a:p>
            <a:pPr>
              <a:tabLst>
                <a:tab pos="360363" algn="l"/>
              </a:tabLst>
            </a:pPr>
            <a:r>
              <a:rPr lang="th-TH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ที่กำหนด ภายใน 5 วันทำการ นับถัดจากวันเสนอราคาตามวัน เวลา ที่กำหนดไว้ใน	ประกาศ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ผู้เสนอราคาสามารถแก้ไขเพิ่มเติมเอกสารที่ยื่นได้ในช่วงเวลาก่อนที่จะตกลงส่งเอกสาร แต่เมื่อได้ตกลงส่งเอกสารแล้ว ระบบ </a:t>
            </a:r>
            <a:r>
              <a:rPr lang="en-US" sz="2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 – GP </a:t>
            </a:r>
            <a:r>
              <a:rPr lang="th-TH" sz="2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จะป้องกันไม่ให้มีการแก้ไขหรือยื่นเพิ่มเติมได้</a:t>
            </a:r>
          </a:p>
          <a:p>
            <a:pPr marL="342900" indent="-342900" algn="ctr">
              <a:buFontTx/>
              <a:buChar char="-"/>
            </a:pP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0917"/>
            <a:ext cx="1296499" cy="12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99592" y="2420888"/>
            <a:ext cx="7632848" cy="37444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หัวหน้าส่วนราชการแต่งตั้ง “คณะกรรมการพิจารณาผลการประกวดราคาอิเล็กทรอนิกส์” ก่อนถึงกำหนดวันเสนอราคา โดยให้คณะกรรมการมีหน้าที่ ดังนี้</a:t>
            </a:r>
          </a:p>
          <a:p>
            <a:pPr>
              <a:tabLst>
                <a:tab pos="360363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(1)	รับเอกสารเสนอราคา จัดพิมพ์เอกสารเสนอราคาของผู้เสนอราคาทุกราย รายละ 1 ชุด ลงนาม</a:t>
            </a:r>
          </a:p>
          <a:p>
            <a:pPr>
              <a:tabLst>
                <a:tab pos="360363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ในเอกสารทุกแผ่น</a:t>
            </a:r>
          </a:p>
          <a:p>
            <a:pPr>
              <a:tabLst>
                <a:tab pos="360363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(2)	พิจารณาผลการเสนอราคา โดยพิจารณาคัดเลือกผู้เสนอราคาที่มีคุณสมบัติและมีข้อเสนอทาง	เทคนิคหรือรายละเอียดคุณลักษณะเฉพาะของพัสดุ ครบถ้วน ถูกต้อง ตรงตามเงื่อนไขที่กำหนด</a:t>
            </a:r>
          </a:p>
          <a:p>
            <a:pPr>
              <a:tabLst>
                <a:tab pos="360363" algn="l"/>
              </a:tabLst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ในประกาศและเอกสารประกวดราคา และคัดเลือกผู้ชนะการเสนอราคาตามหลักเกณฑ์การพิจารณา	ผู้ชนะการเสนอราคาตามที่ได้ประกาศ แล้วจึงรายงานผลการพิจารณาพร้อมความเห็นและเอกสาร</a:t>
            </a:r>
          </a:p>
          <a:p>
            <a:pPr>
              <a:tabLst>
                <a:tab pos="360363" algn="l"/>
              </a:tabLst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ที่ได้รับไว้ทั้งหมดต่อหัวหน้าส่วนราชการ โดยผ่านหัวหน้าเจ้าหน้าที่พัสดุ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403" y="6021288"/>
            <a:ext cx="129775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718205" cy="12841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543271" y="1729826"/>
            <a:ext cx="18002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หัวหน้าส่วนราชการ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25067" y="2694275"/>
            <a:ext cx="129614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เห็นชอบ</a:t>
            </a:r>
            <a:endParaRPr lang="th-TH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84773" y="2550820"/>
            <a:ext cx="2232248" cy="99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คืนหลักประกันการเสนอราคาแก่ผู้เสนอราคารายที่ไม่ได้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ถูกคัดเลือกไว้ ภายใน 15 วัน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00184" y="2547111"/>
            <a:ext cx="2245597" cy="7560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ไม่เห็นชอบ ให้แจ้งเหตุผลที่ไม่เห็นชอบให้คณะกรรมการฯ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206675" y="3871539"/>
            <a:ext cx="2016224" cy="64807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คณะกรรมการฯ ชี้แจงแล้วเสนอความเห็นอีกครั้ง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136137" y="4922236"/>
            <a:ext cx="864096" cy="39604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412241" y="4917615"/>
            <a:ext cx="1122799" cy="46805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169486" y="3816459"/>
            <a:ext cx="172819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ขออนุมัติสั่งซื้อสั่งจ้าง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097387" y="4886232"/>
            <a:ext cx="864096" cy="46805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เห็นชอบ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297130" y="4875285"/>
            <a:ext cx="1016817" cy="46805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ไม่เห็นชอบ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908868" y="5003446"/>
            <a:ext cx="971327" cy="38222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305318" y="5705886"/>
            <a:ext cx="4277802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แจ้งผลการพิจารณาแก่ผู้เสนอราคาทุกรายผ่านทาง 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– mail 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และประกาศผลการพิจารณาทางเว็บไซต์หน่วยงานและกรมบัญชีกลาง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2694384" y="2847453"/>
            <a:ext cx="451590" cy="17306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2" name="ลูกศรโค้งขึ้น 21"/>
          <p:cNvSpPr/>
          <p:nvPr/>
        </p:nvSpPr>
        <p:spPr>
          <a:xfrm rot="10800000">
            <a:off x="1637239" y="1979651"/>
            <a:ext cx="1677075" cy="334965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5" name="ลูกศรโค้งขึ้น 24"/>
          <p:cNvSpPr/>
          <p:nvPr/>
        </p:nvSpPr>
        <p:spPr>
          <a:xfrm flipV="1">
            <a:off x="5580112" y="1957009"/>
            <a:ext cx="1728192" cy="288032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7097174" y="3398150"/>
            <a:ext cx="235226" cy="3785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6511112" y="4635295"/>
            <a:ext cx="144017" cy="23264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7853171" y="4624947"/>
            <a:ext cx="136177" cy="22433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2663246" y="4521363"/>
            <a:ext cx="135488" cy="26580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>
            <a:off x="3500816" y="5157192"/>
            <a:ext cx="284200" cy="11995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3" name="ลูกศรโค้งขึ้น 32"/>
          <p:cNvSpPr/>
          <p:nvPr/>
        </p:nvSpPr>
        <p:spPr>
          <a:xfrm rot="5400000">
            <a:off x="1510643" y="5479118"/>
            <a:ext cx="702816" cy="737750"/>
          </a:xfrm>
          <a:prstGeom prst="bentUpArrow">
            <a:avLst>
              <a:gd name="adj1" fmla="val 10975"/>
              <a:gd name="adj2" fmla="val 17772"/>
              <a:gd name="adj3" fmla="val 3026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cxnSp>
        <p:nvCxnSpPr>
          <p:cNvPr id="38" name="ลูกศรเชื่อมต่อแบบตรง 37"/>
          <p:cNvCxnSpPr/>
          <p:nvPr/>
        </p:nvCxnSpPr>
        <p:spPr>
          <a:xfrm flipH="1">
            <a:off x="3147941" y="4195575"/>
            <a:ext cx="21441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5292080" y="4195575"/>
            <a:ext cx="0" cy="81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021812" y="5222231"/>
            <a:ext cx="702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>
            <a:off x="5724128" y="5222231"/>
            <a:ext cx="0" cy="35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5724128" y="5575293"/>
            <a:ext cx="2197131" cy="18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 flipV="1">
            <a:off x="5292437" y="5014066"/>
            <a:ext cx="799552" cy="1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>
            <a:off x="7921259" y="5446146"/>
            <a:ext cx="0" cy="156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ลูกศรลง 88"/>
          <p:cNvSpPr/>
          <p:nvPr/>
        </p:nvSpPr>
        <p:spPr>
          <a:xfrm>
            <a:off x="1733114" y="3290704"/>
            <a:ext cx="171506" cy="39691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26" y="4481025"/>
            <a:ext cx="25605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28596" y="1785926"/>
            <a:ext cx="8001056" cy="4616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906090" y="2580210"/>
            <a:ext cx="2643206" cy="9686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หลักเกณฑ์ราคา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PRICE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871700" y="4725144"/>
            <a:ext cx="5976664" cy="14287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หลักเกณฑ์ประเมินค่าประสิทธิภาพต่อราคา </a:t>
            </a: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PRICE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42" y="30653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วงรี 1"/>
          <p:cNvSpPr/>
          <p:nvPr/>
        </p:nvSpPr>
        <p:spPr>
          <a:xfrm>
            <a:off x="683567" y="2197646"/>
            <a:ext cx="4176465" cy="13337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หลักเกณฑ์การพิจารณา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โค้งลง 10"/>
          <p:cNvSpPr/>
          <p:nvPr/>
        </p:nvSpPr>
        <p:spPr>
          <a:xfrm>
            <a:off x="4755658" y="1966604"/>
            <a:ext cx="1224135" cy="462083"/>
          </a:xfrm>
          <a:prstGeom prst="curvedDownArrow">
            <a:avLst>
              <a:gd name="adj1" fmla="val 25000"/>
              <a:gd name="adj2" fmla="val 70149"/>
              <a:gd name="adj3" fmla="val 230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โค้งขวา 11"/>
          <p:cNvSpPr/>
          <p:nvPr/>
        </p:nvSpPr>
        <p:spPr>
          <a:xfrm>
            <a:off x="2555776" y="3673177"/>
            <a:ext cx="504056" cy="873216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10057"/>
            <a:ext cx="1286454" cy="13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8001056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231740" y="3478755"/>
            <a:ext cx="424847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กำหนดตัวแปรไว้ 2 ลักษณะ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1450577" y="4755041"/>
            <a:ext cx="2493722" cy="8572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ประเภทบังคับ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612241" y="4755041"/>
            <a:ext cx="2808882" cy="8572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ประเภทไม่บังคับ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4214810" y="2973364"/>
            <a:ext cx="214314" cy="428628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0" y="309055"/>
            <a:ext cx="7718205" cy="12863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36" y="1588587"/>
            <a:ext cx="6273328" cy="13992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กากบาท 7"/>
          <p:cNvSpPr/>
          <p:nvPr/>
        </p:nvSpPr>
        <p:spPr>
          <a:xfrm>
            <a:off x="4067944" y="5013176"/>
            <a:ext cx="420652" cy="424963"/>
          </a:xfrm>
          <a:prstGeom prst="plus">
            <a:avLst>
              <a:gd name="adj" fmla="val 46847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โค้งขวา 9"/>
          <p:cNvSpPr/>
          <p:nvPr/>
        </p:nvSpPr>
        <p:spPr>
          <a:xfrm>
            <a:off x="1547664" y="3857628"/>
            <a:ext cx="504056" cy="785818"/>
          </a:xfrm>
          <a:prstGeom prst="curvedRigh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ลูกศรโค้งซ้าย 18"/>
          <p:cNvSpPr/>
          <p:nvPr/>
        </p:nvSpPr>
        <p:spPr>
          <a:xfrm>
            <a:off x="6660232" y="3857628"/>
            <a:ext cx="504056" cy="785818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303748" y="5831863"/>
            <a:ext cx="4104456" cy="69500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เลือกอย่างน้อย 2 ตัวแปร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7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มุมมน 11"/>
          <p:cNvSpPr/>
          <p:nvPr/>
        </p:nvSpPr>
        <p:spPr>
          <a:xfrm>
            <a:off x="1042031" y="1850103"/>
            <a:ext cx="2071702" cy="8572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ประเภทบังคับ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3008750" y="2905053"/>
            <a:ext cx="2571768" cy="7876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ประเภทไม่บังคับ</a:t>
            </a:r>
            <a:endParaRPr lang="th-TH" sz="3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14" y="321573"/>
            <a:ext cx="6279424" cy="13961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5868144" y="1889964"/>
            <a:ext cx="2088232" cy="7858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ราคาที่เสนอ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87678" y="3984007"/>
            <a:ext cx="2484344" cy="64693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ผลการประเมินผู้ค้า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580518" y="3984007"/>
            <a:ext cx="3449108" cy="120899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คุณภาพและคุณสมบัติที่เป็นประโยชน์ต่อทางราชการ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005379" y="5411971"/>
            <a:ext cx="4971117" cy="115212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การเสนอพัสดุที่เป็นกิจการที่รัฐต้องการส่งเสริมหรือสนับสนุน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ลูกศรขวาท้ายบาก 27"/>
          <p:cNvSpPr/>
          <p:nvPr/>
        </p:nvSpPr>
        <p:spPr>
          <a:xfrm>
            <a:off x="4071934" y="2113396"/>
            <a:ext cx="838009" cy="360040"/>
          </a:xfrm>
          <a:prstGeom prst="notch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ซ้าย-ขวา-ขึ้น 28"/>
          <p:cNvSpPr/>
          <p:nvPr/>
        </p:nvSpPr>
        <p:spPr>
          <a:xfrm rot="10800000">
            <a:off x="3687744" y="3984007"/>
            <a:ext cx="1409677" cy="1136647"/>
          </a:xfrm>
          <a:prstGeom prst="leftRightUpArrow">
            <a:avLst>
              <a:gd name="adj1" fmla="val 13492"/>
              <a:gd name="adj2" fmla="val 2227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25971"/>
            <a:ext cx="1636286" cy="107773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" y="5013176"/>
            <a:ext cx="1728191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428596" y="1785926"/>
            <a:ext cx="8001056" cy="4616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500034" y="1714488"/>
            <a:ext cx="2919838" cy="706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ประเภทไม่บังคับ </a:t>
            </a:r>
            <a:endParaRPr lang="th-TH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03881"/>
            <a:ext cx="6279424" cy="13961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50972" y="2522041"/>
            <a:ext cx="7416824" cy="41764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การเสนอพัสดุที่เป็นกิจการที่รัฐต้องการส่งเสริมหรือสนับสนุน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เป็นตัวแปรหลัก ให้กำหนดคุณสมบัติของ </a:t>
            </a:r>
            <a:r>
              <a:rPr lang="th-TH" sz="32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ตัวแปรรอง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ได้แก่</a:t>
            </a:r>
          </a:p>
          <a:p>
            <a:pPr>
              <a:buAutoNum type="arabicPeriod"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เครื่องหมายฉลากเขียว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เครื่องหมายมาตรฐานผลิตภัณฑ์อุตสาหกรรม (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มอก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โรงงานที่ได้รับการรับรองระบบคุณภาพ 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ISO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เครื่องหมายตระกร้าเขียว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จดทะเบียนผลิตภัณฑ์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พัสดุที่ผลิตในประเทศ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5" y="5214280"/>
            <a:ext cx="2164268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763688" y="620688"/>
            <a:ext cx="5976664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คุณภาพและคุณสมบัติที่เป็นประโยชน์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ต่อทางราชการ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25606" y="2204864"/>
            <a:ext cx="7452828" cy="3960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pPr>
              <a:tabLst>
                <a:tab pos="720725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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คุณภาพของสินค้า</a:t>
            </a:r>
          </a:p>
          <a:p>
            <a:pPr>
              <a:tabLst>
                <a:tab pos="720725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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มาตรฐานของสินค้า</a:t>
            </a:r>
          </a:p>
          <a:p>
            <a:pPr>
              <a:tabLst>
                <a:tab pos="720725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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ต้นทุนของพัสดุนั้นตลอดอายุการใช้งาน</a:t>
            </a:r>
          </a:p>
          <a:p>
            <a:pPr>
              <a:tabLst>
                <a:tab pos="720725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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บริการหลังการขาย</a:t>
            </a:r>
          </a:p>
          <a:p>
            <a:pPr>
              <a:tabLst>
                <a:tab pos="720725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	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ประโยชน์ระยะยาวที่จะเกิดขึ้นแก่ส่วนราชการ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492896"/>
            <a:ext cx="17625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7015949"/>
              </p:ext>
            </p:extLst>
          </p:nvPr>
        </p:nvGraphicFramePr>
        <p:xfrm>
          <a:off x="611560" y="1916833"/>
          <a:ext cx="8064895" cy="4394355"/>
        </p:xfrm>
        <a:graphic>
          <a:graphicData uri="http://schemas.openxmlformats.org/drawingml/2006/table">
            <a:tbl>
              <a:tblPr firstRow="1" firstCol="1" bandRow="1"/>
              <a:tblGrid>
                <a:gridCol w="301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ตัวแปรหลักที่ใช้ประเมิน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น้ำหนัก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บริษัท/คะแนนที่ได้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 </a:t>
                      </a:r>
                      <a:endParaRPr lang="en-US" sz="11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 </a:t>
                      </a:r>
                      <a:endParaRPr lang="en-US" sz="11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1.  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ราคา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50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50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83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91">
                <a:tc>
                  <a:txBody>
                    <a:bodyPr/>
                    <a:lstStyle/>
                    <a:p>
                      <a:pPr marL="198755" indent="-198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2.  คุณภาพและคุณสมบัติที่เป็นประโยชน์ต่อทางราชการ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90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80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087">
                <a:tc>
                  <a:txBody>
                    <a:bodyPr/>
                    <a:lstStyle/>
                    <a:p>
                      <a:pPr marL="198755" indent="-198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3. การเสนอพัสดุที่เป็นกิจการที่รัฐต้องการส่งเสริมหรือสนับสนุน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40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ฉลากเขียว+</a:t>
                      </a:r>
                      <a:r>
                        <a:rPr lang="th-TH" sz="2000" b="1" dirty="0" err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มอก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+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ISO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มอก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ผลิตในประเทศ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ผลิตในประเทศ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รวม/ คะแนนเมื่อถ่วงน้ำหนักแล้ว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ea typeface="Calibri" panose="020F0502020204030204" pitchFamily="34" charset="0"/>
                          <a:cs typeface="TH SarabunPSK" pitchFamily="34" charset="-34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1619672" y="404664"/>
            <a:ext cx="6192688" cy="11521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การพิจารณาคัดเลือกผู้ชนะการเสนอราคา โดยใช้หลักเกณฑ์ (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Price Performance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6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251520" y="332656"/>
            <a:ext cx="8712968" cy="626469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4.ค่าสาธารณูปโภค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รายจ่ายค่าบริการสา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ธารณู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โภค สื่อสารและโทรคมนาคม เป็นต้น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งบลงทุน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รายจ่ายที่กำหนดให้จ่ายเพื่อการลงทุน เช่น ค่าครุภัณฑ์ ค่าที่ดินและสิ่งก่อสร้าง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1.ค่าครุภัณฑ์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รายจ่ายเพื่อได้มาซึ่งสิ่งของมีลักษณะคงทนถาวร ที่มีราคาต่อหน่วย/ชุด เกินกว่า 5,000 บาท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2.ค่าที่ดินและสิ่งก่อสร้าง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รายจ่ายเพื่อได้มาซึ่งที่ดินและสิ่งก่อสร้าง รวมถึงสิ่งต่างๆ ที่ติดตึงกับที่ดินและสิ่งก่อสร้าง</a:t>
            </a:r>
            <a:endParaRPr lang="th-TH" sz="32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h-TH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งบรายจ่ายอื่น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รายจ่ายที่ไม่เข้าลักษณะประเภทงบรายจ่ายในรายจ่ายหนึ่ง เช่น ค่าจ้างที่ปรึกษาเพื่อศึกษา วิจัย ประเมินผล เป็นต้น   </a:t>
            </a:r>
          </a:p>
          <a:p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b="1" i="1" dirty="0" smtClean="0">
                <a:solidFill>
                  <a:srgbClr val="FCF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ห้ามใช้เพื่อการจัดหา หรือปรับปรุงครุภัณฑ์ ที่ดินและสิ่งก่อสร้าง </a:t>
            </a:r>
          </a:p>
        </p:txBody>
      </p:sp>
      <p:sp>
        <p:nvSpPr>
          <p:cNvPr id="8" name="กระจาย 1 7"/>
          <p:cNvSpPr/>
          <p:nvPr/>
        </p:nvSpPr>
        <p:spPr>
          <a:xfrm rot="20395695">
            <a:off x="54616" y="5402754"/>
            <a:ext cx="1642076" cy="94140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ห้าม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582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051720" y="404664"/>
            <a:ext cx="5616624" cy="11521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หลักประกันการเสนอราคา มูลค่าหลักประกัน  เงื่อนไขการยึดและการคืนหลักประกัน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5518" y="1700808"/>
            <a:ext cx="8352928" cy="37444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กระทำได้ในกรณี ดังนี้</a:t>
            </a:r>
          </a:p>
          <a:p>
            <a:pPr marL="514350" indent="-514350">
              <a:buAutoNum type="arabicParenBoth"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หลักประกันการเสนอราคา        หนังสือค้ำประกันอิเล็กทรอนิกส์</a:t>
            </a:r>
          </a:p>
          <a:p>
            <a:pPr>
              <a:tabLst>
                <a:tab pos="4124325" algn="l"/>
              </a:tabLst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ของธนาคารภายในประเทศ</a:t>
            </a:r>
          </a:p>
          <a:p>
            <a:pPr>
              <a:tabLst>
                <a:tab pos="4124325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(2) มูลค่าหลักประกัน      	ร้อยละ 5 ของวงเงินงบประมาณ</a:t>
            </a:r>
          </a:p>
          <a:p>
            <a:pPr>
              <a:tabLst>
                <a:tab pos="4124325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(3) เงื่อนไขการยึด     	ได้รับคัดเลือกแล้วไม่ทำสัญญา</a:t>
            </a:r>
          </a:p>
          <a:p>
            <a:pPr>
              <a:tabLst>
                <a:tab pos="4124325" algn="l"/>
              </a:tabLs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(4) การคืนหลักประกัน      	ภายใน 15 วัน นับถัดจาก</a:t>
            </a:r>
          </a:p>
          <a:p>
            <a:pPr>
              <a:tabLst>
                <a:tab pos="4124325" algn="l"/>
              </a:tabLst>
            </a:pP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วันพิจารณาเบื้องต้น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ลูกศรขวาท้ายบาก 13"/>
          <p:cNvSpPr/>
          <p:nvPr/>
        </p:nvSpPr>
        <p:spPr>
          <a:xfrm>
            <a:off x="4440112" y="2420991"/>
            <a:ext cx="360040" cy="288032"/>
          </a:xfrm>
          <a:prstGeom prst="notchedRightArrow">
            <a:avLst>
              <a:gd name="adj1" fmla="val 50000"/>
              <a:gd name="adj2" fmla="val 4352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65" y="3417045"/>
            <a:ext cx="481626" cy="4084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75" y="3819549"/>
            <a:ext cx="481626" cy="4084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26" y="4372032"/>
            <a:ext cx="481626" cy="408467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683568" y="5661248"/>
            <a:ext cx="8100862" cy="84282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วงเงินตั้งแต่ 2,000,000 บาทขึ้นไป ต้องมีหลักประกันการเสนอราคา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1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35696" y="332656"/>
            <a:ext cx="5976664" cy="10801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หน้าที่คณะกรรมการพิจารณาผลการประกวดราคาอิเล็กทรอนิกส์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67544" y="1700808"/>
            <a:ext cx="8352928" cy="47525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ให้คณะกรรมการฯ ดำเนินการดังนี้</a:t>
            </a:r>
          </a:p>
          <a:p>
            <a:pPr>
              <a:buAutoNum type="arabicParenBoth"/>
              <a:tabLst>
                <a:tab pos="534988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การรับเอกสารเสนอราคา ให้รับผ่านทางระบบ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GP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เว้นแต่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กรณีมีความจำเป็นต้อง</a:t>
            </a:r>
          </a:p>
          <a:p>
            <a:pPr>
              <a:tabLst>
                <a:tab pos="360363" algn="l"/>
              </a:tabLst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ให้นำตัวอย่างมาแสดง</a:t>
            </a:r>
            <a:endPara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360363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(2) เมื่อพ้นกำหนดการรับเอกสาร ห้ามรับเอกสารเพิ่มเติม </a:t>
            </a:r>
            <a:r>
              <a:rPr lang="th-TH" sz="24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เว้นแต่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ตามระเบียบฯ พ.ศ. 2535 	ข้อ 16 (9)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(3) ต้องเก็บเอกสารเสนอราคาของผู้เสนอราคาทุกรายเป็นความลับ</a:t>
            </a:r>
          </a:p>
          <a:p>
            <a:pPr>
              <a:tabLst>
                <a:tab pos="442913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(4) ให้คณะกรรมการฯ จัดพิมพ์เอกสารของผู้เสนอราคาทุกรายผ่านทางระบบ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 – GP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pPr>
              <a:tabLst>
                <a:tab pos="360363" algn="l"/>
              </a:tabLst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ลงลายมือชื่อกำกับในใบเสนอราคาและเอกสารการเสนอราคาของผู้เสนอราคาทุกแผ่น</a:t>
            </a:r>
          </a:p>
          <a:p>
            <a:pPr>
              <a:tabLst>
                <a:tab pos="442913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(5) ตรวจสอบเอกสารหลักฐานการเสนอราคาต่างๆ และพัสดุตัวอย่าง (ถ้ามี)</a:t>
            </a:r>
          </a:p>
          <a:p>
            <a:pPr>
              <a:tabLst>
                <a:tab pos="360363" algn="l"/>
              </a:tabLst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(6) พิจารณาคัดเลือกสิ่งของหรืองานจ้างหรือคุณสมบัติของผู้เสนอราคา แล้วเสนอซื้อหรือจ้าง	จากผู้เสนอราคารายที่คัดเลือกไว้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81" y="872716"/>
            <a:ext cx="1474307" cy="13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คำบรรยายภาพแบบวงรี 5"/>
          <p:cNvSpPr/>
          <p:nvPr/>
        </p:nvSpPr>
        <p:spPr>
          <a:xfrm>
            <a:off x="4772247" y="1700808"/>
            <a:ext cx="2022127" cy="953405"/>
          </a:xfrm>
          <a:prstGeom prst="wedgeEllipseCallout">
            <a:avLst>
              <a:gd name="adj1" fmla="val -81561"/>
              <a:gd name="adj2" fmla="val 763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ให้ยกเลิก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67544" y="1988840"/>
            <a:ext cx="3456384" cy="129614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มีผู้เสนอราคารายเดียว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ผ่านการคัดเลือกเพียงรายเดียว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900268" y="3662325"/>
            <a:ext cx="2952328" cy="13681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คณะกรรมการฯ เห็นสมควรดำเนินการต่อไป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6084168" y="3194273"/>
            <a:ext cx="1897052" cy="936104"/>
          </a:xfrm>
          <a:prstGeom prst="wedgeEllipseCallout">
            <a:avLst>
              <a:gd name="adj1" fmla="val -89970"/>
              <a:gd name="adj2" fmla="val 8397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ต่อรองราคา</a:t>
            </a:r>
            <a:endParaRPr lang="th-TH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31840" y="5407818"/>
            <a:ext cx="2952328" cy="118953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ไม่มีผู้เสนอราคา/มีแต่ไม่ถูกต้อง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คำบรรยายภาพแบบวงรี 10"/>
          <p:cNvSpPr/>
          <p:nvPr/>
        </p:nvSpPr>
        <p:spPr>
          <a:xfrm>
            <a:off x="6794375" y="4941168"/>
            <a:ext cx="1954089" cy="935798"/>
          </a:xfrm>
          <a:prstGeom prst="wedgeEllipseCallout">
            <a:avLst>
              <a:gd name="adj1" fmla="val -79522"/>
              <a:gd name="adj2" fmla="val 72175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ให้ยกเลิก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34" y="237641"/>
            <a:ext cx="6102625" cy="14631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18" y="1700808"/>
            <a:ext cx="1670604" cy="13890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98" y="5051785"/>
            <a:ext cx="1831435" cy="16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42592" y="2132856"/>
            <a:ext cx="6912768" cy="396044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เมื่อดำเนินการตามข้อ 37 แล้วเสร็จ ให้คณะกรรมการฯ รายงานผลการพิจารณาและความเห็นพร้อมด้วยเอกสารที่ได้รับไว้ทั้งหมด ผ่านหัวหน้าเจ้าหน้าที่พัสดุ ต่อหัวหน้าส่วนราชการเพื่อขอความเห็นชอบ พร้อมเสนอผู้มีอำนาจอนุมัติสั่งซื้อหรือสั่งจ้าง ก่อนแจ้งผลให้ผู้เสนอราคาทุกรายทราบ และประกาศผลในเว็บไซต์ของส่วนราชการและของกรมบัญชีกลาง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102625" cy="14631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276936"/>
            <a:ext cx="2408129" cy="1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611560" y="1777532"/>
            <a:ext cx="8280920" cy="481981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923928" y="3279753"/>
            <a:ext cx="2880320" cy="129614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กรณีผู้เสนอราคารายที่สมควรซื้อหรือจ้างเสนอราคาสูงกว่าวงเงินงบประมาณ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6012160" y="2044481"/>
            <a:ext cx="2410202" cy="923012"/>
          </a:xfrm>
          <a:prstGeom prst="wedgeRoundRectCallout">
            <a:avLst>
              <a:gd name="adj1" fmla="val -78123"/>
              <a:gd name="adj2" fmla="val 71393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AutoNum type="arabicParenBoth"/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ผู้เสนอ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ราคา</a:t>
            </a:r>
          </a:p>
          <a:p>
            <a:pPr lvl="0"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นั้นเพื่อต่อรองราคา</a:t>
            </a:r>
          </a:p>
        </p:txBody>
      </p:sp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3371722" y="5229200"/>
            <a:ext cx="4876148" cy="1115743"/>
          </a:xfrm>
          <a:prstGeom prst="wedgeRoundRectCallout">
            <a:avLst>
              <a:gd name="adj1" fmla="val 456"/>
              <a:gd name="adj2" fmla="val -8734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(3) เสนอความเห็นต่อหัวหน้าส่วนราชการ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ปรับลดรายการ/ลดจำนวน/ลดเนื้องาน/ขอเงินเพิ่ม/ยกเลิก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46" y="262181"/>
            <a:ext cx="6102625" cy="14631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429000"/>
            <a:ext cx="1482082" cy="148208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89" y="4451092"/>
            <a:ext cx="1907193" cy="1556216"/>
          </a:xfrm>
          <a:prstGeom prst="rect">
            <a:avLst/>
          </a:prstGeom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941960" y="2476459"/>
            <a:ext cx="2735857" cy="1152128"/>
          </a:xfrm>
          <a:prstGeom prst="wedgeRoundRectCallout">
            <a:avLst>
              <a:gd name="adj1" fmla="val 50739"/>
              <a:gd name="adj2" fmla="val 83344"/>
              <a:gd name="adj3" fmla="val 16667"/>
            </a:avLst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(2) เรียกผู้เสนอราคาทุกรายมาต่อรองราคาใหม่พร้อมกัน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3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55776" y="404664"/>
            <a:ext cx="3744416" cy="792088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การประเมินสิทธิผู้เสนอราคา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19672" y="1844824"/>
            <a:ext cx="2592288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สัญญาณไฟสีเขียว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5436096" y="1268760"/>
            <a:ext cx="2736304" cy="1008112"/>
          </a:xfrm>
          <a:prstGeom prst="wedgeEllipseCallout">
            <a:avLst>
              <a:gd name="adj1" fmla="val -83135"/>
              <a:gd name="adj2" fmla="val 62782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สามารถทำงานได้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932040" y="3969060"/>
            <a:ext cx="2592288" cy="7920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สัญญาณไฟสีเหลือง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611560" y="2924944"/>
            <a:ext cx="2880320" cy="1440160"/>
          </a:xfrm>
          <a:prstGeom prst="wedgeEllipseCallout">
            <a:avLst>
              <a:gd name="adj1" fmla="val 94258"/>
              <a:gd name="adj2" fmla="val 49672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ห้ามเข้าเสนอราคาและห้ามทำสัญญา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403648" y="5085184"/>
            <a:ext cx="2592289" cy="7920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สัญญาณไฟสีแดง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ำบรรยายภาพแบบวงรี 9"/>
          <p:cNvSpPr/>
          <p:nvPr/>
        </p:nvSpPr>
        <p:spPr>
          <a:xfrm>
            <a:off x="5796136" y="5301208"/>
            <a:ext cx="2592288" cy="1368152"/>
          </a:xfrm>
          <a:prstGeom prst="wedgeEllipseCallout">
            <a:avLst>
              <a:gd name="adj1" fmla="val -109908"/>
              <a:gd name="adj2" fmla="val -4488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ห้ามทำสัญญา เนื่องจากทิ้งงาน</a:t>
            </a:r>
            <a:endPara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25"/>
            <a:ext cx="1310632" cy="172020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762174"/>
            <a:ext cx="1080120" cy="108012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381648"/>
            <a:ext cx="1827146" cy="128074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62" y="2708921"/>
            <a:ext cx="1379450" cy="1183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5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267744" y="207931"/>
            <a:ext cx="4824536" cy="72008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อำนาจดำเนินการตามระเบียบฯ พัสดุ 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95536" y="1226720"/>
            <a:ext cx="3456384" cy="1218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คำสั่งฯ ที่ 2090,2091/56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คณบดี/ผอ. มีอำนาจในการจัดหา/เบิกจ่าย ไม่เกิน 500,000 บาท 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896472" y="1226720"/>
            <a:ext cx="3764755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คำสั่งฯ ที่ 2090,2091/56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หัวหน้ากลุ่มงานสภา ศูนย์ข้อมูล ตรวจสอบภายใน การตลาดและธุรกิจรายได้ วิเทศสัมพันธ์ ผอ.สาธิต และ ผอ.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สนง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.ประกันฯ มีอำนาจในการจัดหา/เบิกจ่าย ไม่เกิน 100,000 บาท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31089" y="2688862"/>
            <a:ext cx="3748923" cy="1817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คำสั่งฯ ที่ 2966/57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คณบดีบัณฑิตวิทยาลัย  มีอำนาจในการจัดหา  ไม่เกิน 100,000 บาท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31584" y="4720238"/>
            <a:ext cx="3748923" cy="1817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คำสั่งฯ ที่ 0436/57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ผอ.วิทยาลัยชัยบาดาลฯ  มีอำนาจในการจัดหา  ไม่เกิน 100,000 บาท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04048" y="3748790"/>
            <a:ext cx="3748923" cy="1817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คำสั่งฯ ที่ 1137/58</a:t>
            </a: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ผอ.วิทยาลัยนานาชาติฯ มีอำนาจในการจัดหา/เบิกจ่าย   ไม่เกิน 500,000 บาท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5" y="5645126"/>
            <a:ext cx="2073003" cy="10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96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49816"/>
              </p:ext>
            </p:extLst>
          </p:nvPr>
        </p:nvGraphicFramePr>
        <p:xfrm>
          <a:off x="323528" y="1124744"/>
          <a:ext cx="8640960" cy="490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วิธีจัดหา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วงเงินจัดหา (ระเบียบฯ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35)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วงเงินจัดหา (ว.299)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วิธีตกลงราคา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ไม่เกิน 100,000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ไม่เกิน 500,000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วิธีสอบราคา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100,000 บาท แต่ไม่เกิน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2,000,000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500,000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แต่ไม่เกิน 2,000,000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วิธีประกวดราคา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2,000,000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2,000,000 บาท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การซื้อโดยวิธีพิเศษ</a:t>
                      </a:r>
                    </a:p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100,000 บาท ให้กระทำได้เฉพาะกรณีตามระเบียบฯ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ข้อ 23 กำหนด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500,000 บาท ให้กระทำได้เฉพาะกรณีตามระเบียบฯ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ข้อ 23 กำหนด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การจ้างโดยวิธีพิเศษ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500,000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ให้กระทำได้เฉพาะกรณีตามระเบียบฯ ข้อ 24 กำหนด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เกิน 500,000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บาท ให้กระทำได้เฉพาะกรณีตามระเบียบฯ ข้อ 24 กำหนด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-การจัดหาพัสดุที่มีราคาเกิน 500,000 บาท แต่ไม่เกิน 2,000,000 บาท ให้ดำเนินการจัดหาโดยวิธีสอบราคา ตามระเบียบฯ 35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-การจัดหาพัสดุที่มีราคาเกิน 2,000,000 บาท ให้ดำเนินการจัดหาโดยวิธี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e-market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และวิธี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e-bidding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539552" y="188640"/>
            <a:ext cx="8208912" cy="86409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คณะกรรมการว่าด้วยการพัสดุ (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กวพ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.) กำหนดวงเงินวิธีการจัดหาพัสดุ ตามหนังสือด่วนที่สุด ที่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กค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.(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กวพ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.) 0421.3/ว299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.28 ส.ค.58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67544" y="6126149"/>
            <a:ext cx="8208912" cy="6152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หลักเกณฑ์ดังกล่าว ว 299 ให้ถือปฏิบัติตั้งแต่วันที่ 15 กันยายน 2558 ถึง 31 มีนาคม  2559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5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3962400" y="0"/>
            <a:ext cx="5181600" cy="3733800"/>
            <a:chOff x="3962400" y="0"/>
            <a:chExt cx="5181600" cy="3733800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4495800" y="609600"/>
              <a:ext cx="46482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8839200" y="0"/>
              <a:ext cx="152400" cy="3733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4191000" y="381000"/>
              <a:ext cx="4953000" cy="15240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D4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8610600" y="0"/>
              <a:ext cx="152400" cy="342900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D4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962400" y="152400"/>
              <a:ext cx="5181600" cy="152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382000" y="0"/>
              <a:ext cx="152400" cy="2971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</p:grpSp>
      <p:grpSp>
        <p:nvGrpSpPr>
          <p:cNvPr id="3" name="กลุ่ม 27"/>
          <p:cNvGrpSpPr>
            <a:grpSpLocks/>
          </p:cNvGrpSpPr>
          <p:nvPr/>
        </p:nvGrpSpPr>
        <p:grpSpPr bwMode="auto">
          <a:xfrm rot="-5400000">
            <a:off x="342900" y="3467100"/>
            <a:ext cx="2590800" cy="2971800"/>
            <a:chOff x="76200" y="152400"/>
            <a:chExt cx="2590800" cy="2971800"/>
          </a:xfrm>
          <a:solidFill>
            <a:srgbClr val="FF00FF"/>
          </a:solidFill>
        </p:grpSpPr>
        <p:sp>
          <p:nvSpPr>
            <p:cNvPr id="20" name="วงรี 19"/>
            <p:cNvSpPr/>
            <p:nvPr/>
          </p:nvSpPr>
          <p:spPr>
            <a:xfrm>
              <a:off x="609600" y="838200"/>
              <a:ext cx="762000" cy="7620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76200" y="1981200"/>
              <a:ext cx="1143000" cy="1143000"/>
            </a:xfrm>
            <a:prstGeom prst="ellips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1447800" y="381000"/>
              <a:ext cx="533400" cy="5334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2286000" y="152400"/>
              <a:ext cx="381000" cy="3810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</p:grpSp>
      <p:sp>
        <p:nvSpPr>
          <p:cNvPr id="24" name="สี่เหลี่ยมผืนผ้า 23"/>
          <p:cNvSpPr/>
          <p:nvPr/>
        </p:nvSpPr>
        <p:spPr>
          <a:xfrm>
            <a:off x="1371600" y="1143000"/>
            <a:ext cx="6860771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th-TH" sz="3600" b="1" u="sng" cap="all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th-TH" sz="4400" b="1" dirty="0">
                <a:latin typeface="4803_Kwang_MD" panose="02000000000000000000" pitchFamily="2" charset="0"/>
                <a:cs typeface="4803_Kwang_MD" panose="02000000000000000000" pitchFamily="2" charset="0"/>
              </a:rPr>
              <a:t>ติดต่อสอบถามเพิ่มเติม</a:t>
            </a:r>
            <a:br>
              <a:rPr lang="th-TH" sz="4400" b="1" dirty="0">
                <a:latin typeface="4803_Kwang_MD" panose="02000000000000000000" pitchFamily="2" charset="0"/>
                <a:cs typeface="4803_Kwang_MD" panose="02000000000000000000" pitchFamily="2" charset="0"/>
              </a:rPr>
            </a:br>
            <a:r>
              <a:rPr lang="th-TH" sz="4400" b="1" dirty="0">
                <a:latin typeface="4803_Kwang_MD" panose="02000000000000000000" pitchFamily="2" charset="0"/>
                <a:cs typeface="4803_Kwang_MD" panose="02000000000000000000" pitchFamily="2" charset="0"/>
              </a:rPr>
              <a:t> งานพัสดุ  กองคลัง  สำนักงานอธิการบดี</a:t>
            </a:r>
          </a:p>
          <a:p>
            <a:pPr algn="ctr" eaLnBrk="1" hangingPunct="1">
              <a:defRPr/>
            </a:pPr>
            <a:r>
              <a:rPr lang="th-TH" sz="4400" b="1" dirty="0">
                <a:latin typeface="4803_Kwang_MD" panose="02000000000000000000" pitchFamily="2" charset="0"/>
                <a:cs typeface="4803_Kwang_MD" panose="02000000000000000000" pitchFamily="2" charset="0"/>
              </a:rPr>
              <a:t>โทร.48505-9   โทรสาร. 0-522-6617</a:t>
            </a:r>
          </a:p>
          <a:p>
            <a:pPr algn="ctr" eaLnBrk="1" hangingPunct="1">
              <a:defRPr/>
            </a:pPr>
            <a:endParaRPr lang="th-TH" sz="3600" b="1" cap="all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80" y="4509120"/>
            <a:ext cx="1746920" cy="2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3"/>
          <p:cNvSpPr/>
          <p:nvPr/>
        </p:nvSpPr>
        <p:spPr>
          <a:xfrm>
            <a:off x="2411760" y="260648"/>
            <a:ext cx="4608512" cy="648072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 smtClean="0">
                <a:solidFill>
                  <a:srgbClr val="FFFF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การจำแนกประเภท หมวดครุภัณฑ์</a:t>
            </a:r>
            <a:endParaRPr lang="en-US" sz="3200" b="1" dirty="0">
              <a:solidFill>
                <a:srgbClr val="FFFF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ounded Rectangle 23"/>
          <p:cNvSpPr/>
          <p:nvPr/>
        </p:nvSpPr>
        <p:spPr>
          <a:xfrm>
            <a:off x="251520" y="1124744"/>
            <a:ext cx="4104455" cy="5544616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1.ครุภัณฑ์สำนักงาน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2.ครุภัณฑ์ยานพาหนะและขนส่ง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3.ครุภัณฑ์ไฟฟ้าและวิทยุ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4.ครุภัณฑ์โฆษณาและเผยแพร่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5.ครุภัณฑ์การเกษตร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6.ครุภัณฑ์โรงงาน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7.ครุภัณฑ์ก่อสร้าง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8.ครุภัณฑ์สำรวจ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9.ครุภัณฑ์การแพทย์และวิทยาศาสตร์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23"/>
          <p:cNvSpPr/>
          <p:nvPr/>
        </p:nvSpPr>
        <p:spPr>
          <a:xfrm>
            <a:off x="4664345" y="1124744"/>
            <a:ext cx="4084117" cy="5544616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10.ครุภัณฑ์คอมพิวเตอร์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11.ครุภัณฑ์การศึกษา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12.ครุภัณฑ์งานบ้าน/ครัว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13.ครุภัณฑ์กีฬา/กายภาพ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14.ครุภัณฑ์ดนตรี/นาฏศิลป์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15.ครุภัณฑ์อาวุธ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16.ครุภัณฑ์สนาม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17.ครุภัณฑ์อื่น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18.สินทรัพย์ไม่มีตัวตน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24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Diagram 5"/>
          <p:cNvGrpSpPr>
            <a:grpSpLocks noChangeAspect="1"/>
          </p:cNvGrpSpPr>
          <p:nvPr/>
        </p:nvGrpSpPr>
        <p:grpSpPr bwMode="auto">
          <a:xfrm>
            <a:off x="1403648" y="332656"/>
            <a:ext cx="6353899" cy="6155424"/>
            <a:chOff x="1538" y="791"/>
            <a:chExt cx="2684" cy="2634"/>
          </a:xfrm>
        </p:grpSpPr>
        <p:sp>
          <p:nvSpPr>
            <p:cNvPr id="12295" name="_s322564"/>
            <p:cNvSpPr>
              <a:spLocks noChangeShapeType="1"/>
            </p:cNvSpPr>
            <p:nvPr/>
          </p:nvSpPr>
          <p:spPr bwMode="auto">
            <a:xfrm flipH="1" flipV="1">
              <a:off x="2346" y="1733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_s322565"/>
            <p:cNvSpPr>
              <a:spLocks noChangeArrowheads="1"/>
            </p:cNvSpPr>
            <p:nvPr/>
          </p:nvSpPr>
          <p:spPr bwMode="auto">
            <a:xfrm>
              <a:off x="1736" y="1177"/>
              <a:ext cx="684" cy="68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200" dirty="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algn="ctr">
                <a:defRPr/>
              </a:pPr>
              <a:r>
                <a:rPr lang="th-TH" sz="3200" dirty="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แลกเปลี่ยน</a:t>
              </a:r>
            </a:p>
          </p:txBody>
        </p:sp>
        <p:sp>
          <p:nvSpPr>
            <p:cNvPr id="12299" name="_s322566"/>
            <p:cNvSpPr>
              <a:spLocks noChangeShapeType="1"/>
            </p:cNvSpPr>
            <p:nvPr/>
          </p:nvSpPr>
          <p:spPr bwMode="auto">
            <a:xfrm flipH="1">
              <a:off x="2215" y="2234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_s322567"/>
            <p:cNvSpPr>
              <a:spLocks noChangeArrowheads="1"/>
            </p:cNvSpPr>
            <p:nvPr/>
          </p:nvSpPr>
          <p:spPr bwMode="auto">
            <a:xfrm>
              <a:off x="1538" y="2045"/>
              <a:ext cx="684" cy="684"/>
            </a:xfrm>
            <a:prstGeom prst="ellipse">
              <a:avLst/>
            </a:prstGeom>
            <a:solidFill>
              <a:srgbClr val="66FF99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0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การเช่า</a:t>
              </a:r>
            </a:p>
          </p:txBody>
        </p:sp>
        <p:sp>
          <p:nvSpPr>
            <p:cNvPr id="12303" name="_s322568"/>
            <p:cNvSpPr>
              <a:spLocks noChangeShapeType="1"/>
            </p:cNvSpPr>
            <p:nvPr/>
          </p:nvSpPr>
          <p:spPr bwMode="auto">
            <a:xfrm flipH="1">
              <a:off x="2585" y="2466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_s322569"/>
            <p:cNvSpPr>
              <a:spLocks noChangeArrowheads="1"/>
            </p:cNvSpPr>
            <p:nvPr/>
          </p:nvSpPr>
          <p:spPr bwMode="auto">
            <a:xfrm>
              <a:off x="2094" y="2741"/>
              <a:ext cx="684" cy="684"/>
            </a:xfrm>
            <a:prstGeom prst="ellipse">
              <a:avLst/>
            </a:prstGeom>
            <a:solidFill>
              <a:srgbClr val="6666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ออกแบบ</a:t>
              </a:r>
            </a:p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ควบคุมงาน</a:t>
              </a:r>
            </a:p>
          </p:txBody>
        </p:sp>
        <p:sp>
          <p:nvSpPr>
            <p:cNvPr id="12307" name="_s322570"/>
            <p:cNvSpPr>
              <a:spLocks noChangeShapeType="1"/>
            </p:cNvSpPr>
            <p:nvPr/>
          </p:nvSpPr>
          <p:spPr bwMode="auto">
            <a:xfrm>
              <a:off x="3028" y="2466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_s322571"/>
            <p:cNvSpPr>
              <a:spLocks noChangeArrowheads="1"/>
            </p:cNvSpPr>
            <p:nvPr/>
          </p:nvSpPr>
          <p:spPr bwMode="auto">
            <a:xfrm>
              <a:off x="2984" y="2740"/>
              <a:ext cx="684" cy="68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6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algn="ctr">
                <a:defRPr/>
              </a:pPr>
              <a:r>
                <a:rPr lang="th-TH" sz="36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ที่ปรึกษา</a:t>
              </a:r>
            </a:p>
          </p:txBody>
        </p:sp>
        <p:sp>
          <p:nvSpPr>
            <p:cNvPr id="12311" name="_s322572"/>
            <p:cNvSpPr>
              <a:spLocks noChangeShapeType="1"/>
            </p:cNvSpPr>
            <p:nvPr/>
          </p:nvSpPr>
          <p:spPr bwMode="auto">
            <a:xfrm>
              <a:off x="3213" y="2234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_s322573"/>
            <p:cNvSpPr>
              <a:spLocks noChangeArrowheads="1"/>
            </p:cNvSpPr>
            <p:nvPr/>
          </p:nvSpPr>
          <p:spPr bwMode="auto">
            <a:xfrm>
              <a:off x="3538" y="2044"/>
              <a:ext cx="684" cy="6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00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</p:txBody>
        </p:sp>
        <p:sp>
          <p:nvSpPr>
            <p:cNvPr id="12315" name="_s322574"/>
            <p:cNvSpPr>
              <a:spLocks noChangeShapeType="1"/>
            </p:cNvSpPr>
            <p:nvPr/>
          </p:nvSpPr>
          <p:spPr bwMode="auto">
            <a:xfrm flipV="1">
              <a:off x="3147" y="1732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_s322575"/>
            <p:cNvSpPr>
              <a:spLocks noChangeArrowheads="1"/>
            </p:cNvSpPr>
            <p:nvPr/>
          </p:nvSpPr>
          <p:spPr bwMode="auto">
            <a:xfrm>
              <a:off x="3340" y="1177"/>
              <a:ext cx="684" cy="68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40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การซื้อ</a:t>
              </a:r>
            </a:p>
          </p:txBody>
        </p:sp>
        <p:sp>
          <p:nvSpPr>
            <p:cNvPr id="12319" name="_s322576"/>
            <p:cNvSpPr>
              <a:spLocks noChangeShapeType="1"/>
            </p:cNvSpPr>
            <p:nvPr/>
          </p:nvSpPr>
          <p:spPr bwMode="auto">
            <a:xfrm flipV="1">
              <a:off x="2880" y="1475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_s322577"/>
            <p:cNvSpPr>
              <a:spLocks noChangeArrowheads="1"/>
            </p:cNvSpPr>
            <p:nvPr/>
          </p:nvSpPr>
          <p:spPr bwMode="auto">
            <a:xfrm>
              <a:off x="2538" y="791"/>
              <a:ext cx="684" cy="684"/>
            </a:xfrm>
            <a:prstGeom prst="ellipse">
              <a:avLst/>
            </a:prstGeom>
            <a:solidFill>
              <a:srgbClr val="FF99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algn="ctr">
                <a:defRPr/>
              </a:pPr>
              <a:r>
                <a:rPr lang="th-TH" sz="3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จัดทำเอง</a:t>
              </a:r>
            </a:p>
          </p:txBody>
        </p:sp>
        <p:sp>
          <p:nvSpPr>
            <p:cNvPr id="20" name="_s322578"/>
            <p:cNvSpPr>
              <a:spLocks noChangeArrowheads="1"/>
            </p:cNvSpPr>
            <p:nvPr/>
          </p:nvSpPr>
          <p:spPr bwMode="auto">
            <a:xfrm>
              <a:off x="2557" y="1829"/>
              <a:ext cx="684" cy="68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4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FreesiaUPC" pitchFamily="34" charset="-34"/>
                </a:rPr>
                <a:t>การพัสดุ</a:t>
              </a:r>
            </a:p>
          </p:txBody>
        </p:sp>
      </p:grpSp>
      <p:sp>
        <p:nvSpPr>
          <p:cNvPr id="1229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9DB37-26DD-4DD2-8EBB-F53BF14EF363}" type="slidenum">
              <a:rPr lang="en-US" altLang="th-TH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th-TH" altLang="th-TH" sz="1200" smtClean="0">
              <a:solidFill>
                <a:srgbClr val="898989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048" y="1196752"/>
            <a:ext cx="7172135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  วิธี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1.ตกลงราคา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=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ไม่เกิน 1 แสน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2.สอบราคา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เกิน 100,000  ไม่แต่เกิน 2,000,000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3.ประกวดราคา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2,000,000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4.พิเศษ	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เกิน 1 แสน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5.กรณีพิเศษ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รัฐกับรัฐ/มติ ครม.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856973"/>
            <a:ext cx="7100127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ด้วยวิธีการทางอิเล็กทรอนิกส์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e-Auction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423" y="141192"/>
            <a:ext cx="482453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การจัดหาพัสดุ ตามระเบียบฯ 35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1423" y="4797152"/>
            <a:ext cx="507656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การจัดหาพัสดุ  ตามระเบียบฯ 49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572000" y="836712"/>
            <a:ext cx="576064" cy="28803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4521663" y="5445224"/>
            <a:ext cx="576064" cy="28803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0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4"/>
          <p:cNvSpPr/>
          <p:nvPr/>
        </p:nvSpPr>
        <p:spPr>
          <a:xfrm>
            <a:off x="1833335" y="2415668"/>
            <a:ext cx="6622181" cy="1234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4000" b="1" kern="1200" baseline="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816152" y="2409107"/>
            <a:ext cx="7564480" cy="266429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ด้วยวิธีตลาดอิเล็กทรอนิกส์ 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(Electronic Market : e-market) 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และวิธีประกวดราคาอิเล็กทรอนิกส์ (</a:t>
            </a: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Bidding : </a:t>
            </a:r>
            <a:b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e-bidding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610060" y="765020"/>
            <a:ext cx="5976664" cy="1051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แนวทางปฏิบัติในการจัดหาพัสดุ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56160"/>
            <a:ext cx="2595901" cy="17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1619672" y="620688"/>
            <a:ext cx="5976664" cy="10519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วิธีการจัดหาพัสดุ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079231" y="2582395"/>
            <a:ext cx="3384376" cy="120139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E-market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95536" y="1988840"/>
            <a:ext cx="3528392" cy="4509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1.ตกลงราคา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2.สอบราคา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3.ประกวดราคา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4.พิเศษ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5.กรณีพิเศษ</a:t>
            </a:r>
          </a:p>
          <a:p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e-Auction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071551" y="4725144"/>
            <a:ext cx="3384376" cy="120139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E-bidding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ลูกศรโค้งซ้าย 11"/>
          <p:cNvSpPr/>
          <p:nvPr/>
        </p:nvSpPr>
        <p:spPr>
          <a:xfrm rot="16465113">
            <a:off x="4418926" y="1479284"/>
            <a:ext cx="545469" cy="1451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โค้งขวา 12"/>
          <p:cNvSpPr/>
          <p:nvPr/>
        </p:nvSpPr>
        <p:spPr>
          <a:xfrm rot="15646113">
            <a:off x="4345078" y="5686421"/>
            <a:ext cx="576065" cy="129614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19577"/>
      </p:ext>
    </p:extLst>
  </p:cSld>
  <p:clrMapOvr>
    <a:masterClrMapping/>
  </p:clrMapOvr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2748</Words>
  <Application>Microsoft Office PowerPoint</Application>
  <PresentationFormat>นำเสนอทางหน้าจอ (4:3)</PresentationFormat>
  <Paragraphs>399</Paragraphs>
  <Slides>48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64" baseType="lpstr">
      <vt:lpstr>4803_Kwang_MD</vt:lpstr>
      <vt:lpstr>Angsana New</vt:lpstr>
      <vt:lpstr>Arial</vt:lpstr>
      <vt:lpstr>Calibri</vt:lpstr>
      <vt:lpstr>Cordia New</vt:lpstr>
      <vt:lpstr>Franklin Gothic Book</vt:lpstr>
      <vt:lpstr>FreesiaUPC</vt:lpstr>
      <vt:lpstr>Georgia</vt:lpstr>
      <vt:lpstr>IrisUPC</vt:lpstr>
      <vt:lpstr>LilyUPC</vt:lpstr>
      <vt:lpstr>Tahoma</vt:lpstr>
      <vt:lpstr>TH SarabunIT๙</vt:lpstr>
      <vt:lpstr>TH SarabunPSK</vt:lpstr>
      <vt:lpstr>Trebuchet MS</vt:lpstr>
      <vt:lpstr>Wingdings</vt:lpstr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Windows User</cp:lastModifiedBy>
  <cp:revision>189</cp:revision>
  <dcterms:created xsi:type="dcterms:W3CDTF">2015-09-04T07:12:39Z</dcterms:created>
  <dcterms:modified xsi:type="dcterms:W3CDTF">2018-01-17T06:53:36Z</dcterms:modified>
</cp:coreProperties>
</file>